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8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Wyss" userId="e187b35b-e83b-449e-ab70-c8c49c8548df" providerId="ADAL" clId="{637C1225-2D96-484D-9BA0-014E76F6B4CB}"/>
    <pc:docChg chg="modSld">
      <pc:chgData name="Esther Wyss" userId="e187b35b-e83b-449e-ab70-c8c49c8548df" providerId="ADAL" clId="{637C1225-2D96-484D-9BA0-014E76F6B4CB}" dt="2021-07-27T10:51:52.990" v="4" actId="27918"/>
      <pc:docMkLst>
        <pc:docMk/>
      </pc:docMkLst>
      <pc:sldChg chg="mod">
        <pc:chgData name="Esther Wyss" userId="e187b35b-e83b-449e-ab70-c8c49c8548df" providerId="ADAL" clId="{637C1225-2D96-484D-9BA0-014E76F6B4CB}" dt="2021-07-27T10:51:52.990" v="4" actId="27918"/>
        <pc:sldMkLst>
          <pc:docMk/>
          <pc:sldMk cId="2923443941" sldId="26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de-CH" sz="1800" noProof="0" dirty="0"/>
              <a:t>Bevölkerung</a:t>
            </a:r>
            <a:r>
              <a:rPr lang="en-US" sz="1800" dirty="0"/>
              <a:t> CH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003955016399375E-2"/>
          <c:y val="0.23026260533609566"/>
          <c:w val="0.55354373991863848"/>
          <c:h val="0.71960686189422984"/>
        </c:manualLayout>
      </c:layout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Anteil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Jugend</c:v>
                </c:pt>
                <c:pt idx="1">
                  <c:v>Erwachsene</c:v>
                </c:pt>
                <c:pt idx="2">
                  <c:v>Rentner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20</c:v>
                </c:pt>
                <c:pt idx="1">
                  <c:v>62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41-4F1B-A496-68A549C4276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550331971564357"/>
          <c:y val="0.40171862314174533"/>
          <c:w val="0.31290755894731698"/>
          <c:h val="0.31341970552194814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54291616050634"/>
          <c:y val="8.467305494457858E-2"/>
          <c:w val="0.47430359846590475"/>
          <c:h val="0.683796499286319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Food</c:v>
                </c:pt>
              </c:strCache>
            </c:strRef>
          </c:tx>
          <c:invertIfNegative val="0"/>
          <c:cat>
            <c:strRef>
              <c:f>Tabelle1!$B$1:$D$1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strCache>
            </c:strRef>
          </c:cat>
          <c:val>
            <c:numRef>
              <c:f>Tabelle1!$B$2:$D$2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0F-4594-B2F7-2A726612FD58}"/>
            </c:ext>
          </c:extLst>
        </c:ser>
        <c:ser>
          <c:idx val="1"/>
          <c:order val="1"/>
          <c:tx>
            <c:strRef>
              <c:f>Tabelle1!$A$3</c:f>
              <c:strCache>
                <c:ptCount val="1"/>
                <c:pt idx="0">
                  <c:v>Nonfood</c:v>
                </c:pt>
              </c:strCache>
            </c:strRef>
          </c:tx>
          <c:invertIfNegative val="0"/>
          <c:trendline>
            <c:trendlineType val="exp"/>
            <c:dispRSqr val="0"/>
            <c:dispEq val="0"/>
          </c:trendline>
          <c:cat>
            <c:strRef>
              <c:f>Tabelle1!$B$1:$D$1</c:f>
              <c:strCach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strCache>
            </c:strRef>
          </c:cat>
          <c:val>
            <c:numRef>
              <c:f>Tabelle1!$B$3:$D$3</c:f>
              <c:numCache>
                <c:formatCode>General</c:formatCode>
                <c:ptCount val="3"/>
                <c:pt idx="0">
                  <c:v>2.5</c:v>
                </c:pt>
                <c:pt idx="1">
                  <c:v>3.7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0F-4594-B2F7-2A726612F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0373656"/>
        <c:axId val="270373264"/>
      </c:barChart>
      <c:catAx>
        <c:axId val="270373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70373264"/>
        <c:crosses val="autoZero"/>
        <c:auto val="1"/>
        <c:lblAlgn val="ctr"/>
        <c:lblOffset val="100"/>
        <c:noMultiLvlLbl val="0"/>
      </c:catAx>
      <c:valAx>
        <c:axId val="2703732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de-CH" dirty="0"/>
                  <a:t>Mio. Fr.</a:t>
                </a:r>
              </a:p>
            </c:rich>
          </c:tx>
          <c:layout>
            <c:manualLayout>
              <c:xMode val="edge"/>
              <c:yMode val="edge"/>
              <c:x val="0"/>
              <c:y val="0.2959481652703880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70373656"/>
        <c:crosses val="autoZero"/>
        <c:crossBetween val="between"/>
      </c:valAx>
      <c:spPr>
        <a:gradFill>
          <a:gsLst>
            <a:gs pos="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r"/>
      <c:overlay val="0"/>
    </c:legend>
    <c:plotVisOnly val="1"/>
    <c:dispBlanksAs val="gap"/>
    <c:showDLblsOverMax val="0"/>
  </c:chart>
  <c:spPr>
    <a:ln w="6350">
      <a:solidFill>
        <a:schemeClr val="tx2">
          <a:lumMod val="40000"/>
          <a:lumOff val="60000"/>
        </a:schemeClr>
      </a:solidFill>
    </a:ln>
  </c:spPr>
  <c:txPr>
    <a:bodyPr/>
    <a:lstStyle/>
    <a:p>
      <a:pPr>
        <a:defRPr sz="1600"/>
      </a:pPr>
      <a:endParaRPr lang="de-D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B47847-70C1-4ABE-AAC6-8782BBE3F42E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789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3DDCD2-2182-4B12-A670-7CBA0B048059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272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4CD65-F864-4AA7-ACA2-8D4A131C312D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41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1A5A8-0B14-446F-B767-A0F742CAC6B2}" type="datetime1">
              <a:rPr lang="de-DE" smtClean="0"/>
              <a:t>27.07.2021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33B71-65CD-4624-AEBC-ED5FE9B32322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390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Objekte animieren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Textfeld, Grafikobjekte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AB7EF-E98F-45FE-B507-432391E05795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154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Text-Objekt</a:t>
            </a: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500034" y="1785926"/>
            <a:ext cx="8229600" cy="33944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Belastung: Luft, Wasser, Erde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Gesundheitsprobleme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Ressourcen schwinden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Klimaveränderung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7F402-C4FD-4456-8419-36FCEEF6345F}" type="datetime1">
              <a:rPr kumimoji="0" lang="de-CH" sz="1200" b="0" i="0" u="none" strike="noStrike" kern="1200" cap="none" spc="0" normalizeH="0" baseline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7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Facts zu digitaler Aussenwerbung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2764903"/>
          </a:xfrm>
        </p:spPr>
        <p:txBody>
          <a:bodyPr>
            <a:normAutofit lnSpcReduction="10000"/>
          </a:bodyPr>
          <a:lstStyle/>
          <a:p>
            <a:r>
              <a:rPr lang="de-CH" dirty="0"/>
              <a:t>Software</a:t>
            </a:r>
          </a:p>
          <a:p>
            <a:r>
              <a:rPr lang="de-CH" dirty="0"/>
              <a:t>Content</a:t>
            </a:r>
          </a:p>
          <a:p>
            <a:r>
              <a:rPr lang="de-CH" dirty="0"/>
              <a:t>Hardware</a:t>
            </a:r>
          </a:p>
          <a:p>
            <a:r>
              <a:rPr lang="de-CH" dirty="0"/>
              <a:t>Services</a:t>
            </a:r>
          </a:p>
          <a:p>
            <a:r>
              <a:rPr lang="de-CH" dirty="0"/>
              <a:t>Customizing</a:t>
            </a:r>
          </a:p>
        </p:txBody>
      </p:sp>
      <p:sp>
        <p:nvSpPr>
          <p:cNvPr id="4" name="Inhaltsplatzhalter 2"/>
          <p:cNvSpPr txBox="1">
            <a:spLocks/>
          </p:cNvSpPr>
          <p:nvPr/>
        </p:nvSpPr>
        <p:spPr>
          <a:xfrm>
            <a:off x="4644008" y="1600200"/>
            <a:ext cx="3754760" cy="27649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Software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Hardware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Services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Customizing</a:t>
            </a:r>
          </a:p>
        </p:txBody>
      </p:sp>
      <p:sp>
        <p:nvSpPr>
          <p:cNvPr id="5" name="Gestreifter Pfeil nach rechts 4"/>
          <p:cNvSpPr/>
          <p:nvPr/>
        </p:nvSpPr>
        <p:spPr>
          <a:xfrm>
            <a:off x="2339752" y="4581128"/>
            <a:ext cx="1944216" cy="720080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F0940-D558-464E-AD86-4079CB3C3E85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32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Grafik-Objekt</a:t>
            </a:r>
          </a:p>
        </p:txBody>
      </p:sp>
      <p:sp>
        <p:nvSpPr>
          <p:cNvPr id="5" name="Ellipse 4"/>
          <p:cNvSpPr/>
          <p:nvPr/>
        </p:nvSpPr>
        <p:spPr>
          <a:xfrm>
            <a:off x="1357290" y="2357429"/>
            <a:ext cx="357190" cy="35719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6" name="Ellipse 5"/>
          <p:cNvSpPr/>
          <p:nvPr/>
        </p:nvSpPr>
        <p:spPr>
          <a:xfrm>
            <a:off x="1357290" y="2786057"/>
            <a:ext cx="357190" cy="35719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</a:t>
            </a:r>
          </a:p>
        </p:txBody>
      </p:sp>
      <p:sp>
        <p:nvSpPr>
          <p:cNvPr id="7" name="Ellipse 6"/>
          <p:cNvSpPr/>
          <p:nvPr/>
        </p:nvSpPr>
        <p:spPr>
          <a:xfrm>
            <a:off x="1357290" y="3214685"/>
            <a:ext cx="357190" cy="35719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1857356" y="2357429"/>
            <a:ext cx="1428760" cy="3571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Eingabe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1857356" y="2786057"/>
            <a:ext cx="1428760" cy="3571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Verarbeitung</a:t>
            </a:r>
          </a:p>
        </p:txBody>
      </p:sp>
      <p:sp>
        <p:nvSpPr>
          <p:cNvPr id="10" name="Abgerundetes Rechteck 9"/>
          <p:cNvSpPr/>
          <p:nvPr/>
        </p:nvSpPr>
        <p:spPr>
          <a:xfrm>
            <a:off x="1857356" y="3214685"/>
            <a:ext cx="1428760" cy="3571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Ausgabe</a:t>
            </a:r>
          </a:p>
        </p:txBody>
      </p:sp>
      <p:pic>
        <p:nvPicPr>
          <p:cNvPr id="11" name="Grafik 10" descr="compute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2143115"/>
            <a:ext cx="2044509" cy="164307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845BC-BD7D-4FCC-B549-167A8F7506AE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10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de-CH" dirty="0"/>
              <a:t>Diagramme animieren</a:t>
            </a:r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</p:nvPr>
        </p:nvGraphicFramePr>
        <p:xfrm>
          <a:off x="571472" y="1857364"/>
          <a:ext cx="364333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Inhaltsplatzhalt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9133921"/>
              </p:ext>
            </p:extLst>
          </p:nvPr>
        </p:nvGraphicFramePr>
        <p:xfrm>
          <a:off x="4211960" y="2000240"/>
          <a:ext cx="4000529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260CBB-CAD7-43A0-8019-D2F44FAA3520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8B10-C317-49B2-B58B-720E54BFED3E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443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SmartArt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rtl="0"/>
            <a:r>
              <a:rPr lang="de-CH"/>
              <a:t>Planen</a:t>
            </a:r>
          </a:p>
          <a:p>
            <a:pPr lvl="1" rtl="0"/>
            <a:r>
              <a:rPr lang="de-CH"/>
              <a:t>1</a:t>
            </a:r>
          </a:p>
          <a:p>
            <a:pPr lvl="1" rtl="0"/>
            <a:r>
              <a:rPr lang="de-CH"/>
              <a:t>2</a:t>
            </a:r>
          </a:p>
          <a:p>
            <a:pPr lvl="0" rtl="0"/>
            <a:r>
              <a:rPr lang="de-CH"/>
              <a:t>Entwerfen</a:t>
            </a:r>
          </a:p>
          <a:p>
            <a:pPr lvl="1" rtl="0"/>
            <a:r>
              <a:rPr lang="de-CH"/>
              <a:t>3</a:t>
            </a:r>
          </a:p>
          <a:p>
            <a:pPr lvl="1" rtl="0"/>
            <a:r>
              <a:rPr lang="de-CH"/>
              <a:t>4</a:t>
            </a:r>
          </a:p>
          <a:p>
            <a:pPr lvl="0" rtl="0"/>
            <a:r>
              <a:rPr lang="de-CH"/>
              <a:t>Ausführen</a:t>
            </a:r>
          </a:p>
          <a:p>
            <a:pPr lvl="1" rtl="0"/>
            <a:r>
              <a:rPr lang="de-CH"/>
              <a:t>5</a:t>
            </a:r>
          </a:p>
          <a:p>
            <a:pPr lvl="1" rtl="0"/>
            <a:r>
              <a:rPr lang="de-CH"/>
              <a:t>6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18C8C-5BB6-4C14-91DA-AB08D3BCC3E9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096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Animationspfad und Trigger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275856" y="558924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DDEBCF"/>
                    </a:gs>
                    <a:gs pos="14000">
                      <a:srgbClr val="9CB86E"/>
                    </a:gs>
                    <a:gs pos="55000">
                      <a:srgbClr val="156B13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Nachhaltigkeit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DDEBCF"/>
                    </a:gs>
                    <a:gs pos="14000">
                      <a:srgbClr val="9CB86E"/>
                    </a:gs>
                    <a:gs pos="55000">
                      <a:srgbClr val="156B13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Konkurrenzfähigkeit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2555776" y="1700808"/>
            <a:ext cx="4010025" cy="3888432"/>
            <a:chOff x="2555776" y="1700808"/>
            <a:chExt cx="4010025" cy="3888432"/>
          </a:xfrm>
        </p:grpSpPr>
        <p:grpSp>
          <p:nvGrpSpPr>
            <p:cNvPr id="9" name="Gruppieren 8"/>
            <p:cNvGrpSpPr/>
            <p:nvPr/>
          </p:nvGrpSpPr>
          <p:grpSpPr>
            <a:xfrm>
              <a:off x="2555776" y="1700808"/>
              <a:ext cx="4010025" cy="3007360"/>
              <a:chOff x="2566987" y="1925320"/>
              <a:chExt cx="4010025" cy="3007360"/>
            </a:xfrm>
          </p:grpSpPr>
          <p:pic>
            <p:nvPicPr>
              <p:cNvPr id="5" name="Grafik 4"/>
              <p:cNvPicPr/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167" b="99167" l="6250" r="94063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566987" y="1925320"/>
                <a:ext cx="4010025" cy="3007360"/>
              </a:xfrm>
              <a:prstGeom prst="rect">
                <a:avLst/>
              </a:prstGeom>
            </p:spPr>
          </p:pic>
          <p:sp>
            <p:nvSpPr>
              <p:cNvPr id="6" name="Ellipse 5"/>
              <p:cNvSpPr/>
              <p:nvPr/>
            </p:nvSpPr>
            <p:spPr>
              <a:xfrm>
                <a:off x="4093770" y="3410527"/>
                <a:ext cx="1152128" cy="1152128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0" tIns="36000" rIns="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CH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Mehr </a:t>
                </a:r>
                <a:r>
                  <a:rPr kumimoji="0" lang="de-CH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Spielraum</a:t>
                </a:r>
              </a:p>
            </p:txBody>
          </p:sp>
        </p:grpSp>
        <p:sp>
          <p:nvSpPr>
            <p:cNvPr id="11" name="Gestreifter Pfeil nach rechts 10"/>
            <p:cNvSpPr/>
            <p:nvPr/>
          </p:nvSpPr>
          <p:spPr>
            <a:xfrm rot="5400000">
              <a:off x="4103948" y="4833156"/>
              <a:ext cx="1008112" cy="504056"/>
            </a:xfrm>
            <a:prstGeom prst="stripedRightArrow">
              <a:avLst>
                <a:gd name="adj1" fmla="val 53665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2">
              <a:schemeClr val="dk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Ellipse 6"/>
          <p:cNvSpPr/>
          <p:nvPr/>
        </p:nvSpPr>
        <p:spPr>
          <a:xfrm rot="20052707">
            <a:off x="1259632" y="3861048"/>
            <a:ext cx="1152128" cy="11521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Tiefer Preis</a:t>
            </a:r>
          </a:p>
        </p:txBody>
      </p:sp>
      <p:sp>
        <p:nvSpPr>
          <p:cNvPr id="8" name="Ellipse 7"/>
          <p:cNvSpPr/>
          <p:nvPr/>
        </p:nvSpPr>
        <p:spPr>
          <a:xfrm rot="419613">
            <a:off x="6948264" y="2996952"/>
            <a:ext cx="1152128" cy="11521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Schnell im Markt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BD5EFC-817F-4DC5-A159-A88C8BD5CF52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27.07.2021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Ihr Name</a:t>
            </a: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633B71-65CD-4624-AEBC-ED5FE9B32322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8738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3" ma:contentTypeDescription="Ein neues Dokument erstellen." ma:contentTypeScope="" ma:versionID="af400b85aa85b8b0fc95e3f13bdfff5a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05fcc17906e3898e53c48a31fc5a2857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DBA77D-3493-4708-8EF0-BE798DA1179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03E3C7B-8617-4632-A834-6BEA98F8D9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F72364-61D4-4707-9821-54D392438F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96</Words>
  <Application>Microsoft Office PowerPoint</Application>
  <PresentationFormat>Bildschirmpräsentation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Arial</vt:lpstr>
      <vt:lpstr>Calibri</vt:lpstr>
      <vt:lpstr>Larissa-Design</vt:lpstr>
      <vt:lpstr>Objekte animieren</vt:lpstr>
      <vt:lpstr>Text-Objekt</vt:lpstr>
      <vt:lpstr>Facts zu digitaler Aussenwerbung</vt:lpstr>
      <vt:lpstr>Grafik-Objekt</vt:lpstr>
      <vt:lpstr>Diagramme animieren</vt:lpstr>
      <vt:lpstr>SmartArt</vt:lpstr>
      <vt:lpstr>Animationspfad und Trigger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Doris Keller</dc:creator>
  <cp:lastModifiedBy>Esther Wyss</cp:lastModifiedBy>
  <cp:revision>4</cp:revision>
  <dcterms:created xsi:type="dcterms:W3CDTF">2017-11-15T10:53:46Z</dcterms:created>
  <dcterms:modified xsi:type="dcterms:W3CDTF">2021-07-27T10:51:58Z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</Properties>
</file>