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AED81-AA15-4FF5-8DA3-1D8EF9D12114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4651A-429D-402C-814A-B25B9482076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453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Der Mailänder Dom ist eine heilige Stätte, in der gebetet und gebeichtet wird und wo regelmäßig heilige Messen gefeiert werden. Im Dom ist Ruhe zu bewahren und Handys sind auszuschalten.</a:t>
            </a:r>
          </a:p>
          <a:p>
            <a:r>
              <a:rPr lang="de-CH" dirty="0"/>
              <a:t>Einlass ist nur in angemessener Kleidung erlaubt. Touristen in kurzen Hosen und Trägershirts wird der Eintritt verwehrt.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4651A-429D-402C-814A-B25B9482076C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5329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4651A-429D-402C-814A-B25B9482076C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490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Grundform ist ein lateinisches Kreuz mit einer Länge von 158 m (außen) bzw. 148 m Innenmaß. Die größte innere Breite im Querschiff beträgt 57,6 m.</a:t>
            </a:r>
          </a:p>
          <a:p>
            <a:r>
              <a:rPr lang="de-CH" dirty="0"/>
              <a:t>Die Mailänder Kathedrale ist in 5 Schiffe unterteilt. Das Hauptschiff doppelt so breit wie die Seitenschiffe. </a:t>
            </a:r>
          </a:p>
          <a:p>
            <a:r>
              <a:rPr lang="de-CH" dirty="0"/>
              <a:t>52 tragende Säulen, von einer Höhe von 24 m und einem Durchmesser von 3,40 m, halten das Gebäude gemeinsam mit Stahlbetonstützen, die Grundmauern mit Säulen verbinden.</a:t>
            </a:r>
          </a:p>
          <a:p>
            <a:r>
              <a:rPr lang="de-CH" dirty="0"/>
              <a:t>Das schwere Marmordach stellt ein Problem für die Gesamtkonstruktion dar, so dass ständig Rekonstruktionsarbeiten zur Erhaltung der Statik erforderlich sind.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4651A-429D-402C-814A-B25B9482076C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2987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Die Fassade mit den fünf  Toren und den darüber liegenden Fenstern wird durch sechs Pfeiler (doppelt jeweils am Rand und neben dem Haupttor) unterteilt. Dies symbolisiert die fünf Kirchenschiffe.  </a:t>
            </a:r>
          </a:p>
          <a:p>
            <a:r>
              <a:rPr lang="de-CH" dirty="0"/>
              <a:t>Die Höhe der Fassade beträgt in der Mitte 56,5 m </a:t>
            </a:r>
          </a:p>
          <a:p>
            <a:r>
              <a:rPr lang="de-CH" dirty="0"/>
              <a:t>Die Pfeiler sind mit Figuren dekoriert und werden durch die Türme (</a:t>
            </a:r>
            <a:r>
              <a:rPr lang="de-CH" dirty="0" err="1"/>
              <a:t>Guglie</a:t>
            </a:r>
            <a:r>
              <a:rPr lang="de-CH" dirty="0"/>
              <a:t>) an der Spitze abgeschlossen.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4651A-429D-402C-814A-B25B9482076C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1744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34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5767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0943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240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9985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782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7159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4930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2750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277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7310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7250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6569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0091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67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0671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7239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A860F8C-1AF5-451F-874B-F8304C2D0DE2}" type="datetimeFigureOut">
              <a:rPr lang="de-CH" smtClean="0"/>
              <a:t>04.08.2017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78133BD-351D-4055-9C67-9BBE6338B1D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194274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Mailänder Dom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Berühmtes Bauwerk</a:t>
            </a:r>
          </a:p>
        </p:txBody>
      </p:sp>
    </p:spTree>
    <p:extLst>
      <p:ext uri="{BB962C8B-B14F-4D97-AF65-F5344CB8AC3E}">
        <p14:creationId xmlns:p14="http://schemas.microsoft.com/office/powerpoint/2010/main" val="133638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draußen, Himmel, Uhr, Gebäude enthält.&#10;&#10;Mit sehr hoher Zuverlässigkeit generierte Beschreibung">
            <a:extLst>
              <a:ext uri="{FF2B5EF4-FFF2-40B4-BE49-F238E27FC236}">
                <a16:creationId xmlns:a16="http://schemas.microsoft.com/office/drawing/2014/main" id="{4831CB4B-2E8C-4C8C-A87B-28EA474FBE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29" b="22236"/>
          <a:stretch/>
        </p:blipFill>
        <p:spPr>
          <a:xfrm>
            <a:off x="6942470" y="685800"/>
            <a:ext cx="4610507" cy="55099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Der Dom von Mailand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Drittgrößte Kirche der Welt und der umfangreichste Marmorbau überhaupt</a:t>
            </a:r>
          </a:p>
          <a:p>
            <a:pPr lvl="1"/>
            <a:r>
              <a:rPr lang="de-DE" dirty="0"/>
              <a:t>1386 in gotischen Formen begonnen</a:t>
            </a:r>
          </a:p>
          <a:p>
            <a:pPr lvl="1"/>
            <a:r>
              <a:rPr lang="de-DE" dirty="0"/>
              <a:t>1572 bei der Schlussweihe war der Dom noch nicht vollendet</a:t>
            </a:r>
          </a:p>
          <a:p>
            <a:pPr lvl="1"/>
            <a:r>
              <a:rPr lang="de-DE" dirty="0"/>
              <a:t>Erst ab der napoleonischen Zeit erhielt er seine heutige Fassade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003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  <a:ln>
            <a:noFill/>
          </a:ln>
          <a:effectLst/>
        </p:spPr>
      </p:sp>
      <p:grpSp>
        <p:nvGrpSpPr>
          <p:cNvPr id="15" name="Group 14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6" name="Straight Connector 15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22" name="Rectangle 2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" name="Group 23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25" name="Straight Connector 24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5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7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Snip Diagonal Corner Rectangle 2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90" y="620722"/>
            <a:ext cx="6575496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33" name="Freeform 2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53580" y="4052378"/>
            <a:ext cx="2790845" cy="1702145"/>
          </a:xfrm>
          <a:custGeom>
            <a:avLst/>
            <a:gdLst>
              <a:gd name="connsiteX0" fmla="*/ 0 w 2790845"/>
              <a:gd name="connsiteY0" fmla="*/ 0 h 1702145"/>
              <a:gd name="connsiteX1" fmla="*/ 2790845 w 2790845"/>
              <a:gd name="connsiteY1" fmla="*/ 0 h 1702145"/>
              <a:gd name="connsiteX2" fmla="*/ 2790845 w 2790845"/>
              <a:gd name="connsiteY2" fmla="*/ 1167536 h 1702145"/>
              <a:gd name="connsiteX3" fmla="*/ 2256236 w 2790845"/>
              <a:gd name="connsiteY3" fmla="*/ 1702145 h 1702145"/>
              <a:gd name="connsiteX4" fmla="*/ 0 w 2790845"/>
              <a:gd name="connsiteY4" fmla="*/ 1702145 h 170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0845" h="1702145">
                <a:moveTo>
                  <a:pt x="0" y="0"/>
                </a:moveTo>
                <a:lnTo>
                  <a:pt x="2790845" y="0"/>
                </a:lnTo>
                <a:lnTo>
                  <a:pt x="2790845" y="1167536"/>
                </a:lnTo>
                <a:lnTo>
                  <a:pt x="2256236" y="1702145"/>
                </a:lnTo>
                <a:lnTo>
                  <a:pt x="0" y="170214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35" name="Freeform 2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6716" y="786117"/>
            <a:ext cx="3311118" cy="1859119"/>
          </a:xfrm>
          <a:custGeom>
            <a:avLst/>
            <a:gdLst>
              <a:gd name="connsiteX0" fmla="*/ 534609 w 3311118"/>
              <a:gd name="connsiteY0" fmla="*/ 0 h 1859119"/>
              <a:gd name="connsiteX1" fmla="*/ 3311118 w 3311118"/>
              <a:gd name="connsiteY1" fmla="*/ 0 h 1859119"/>
              <a:gd name="connsiteX2" fmla="*/ 3311118 w 3311118"/>
              <a:gd name="connsiteY2" fmla="*/ 1859119 h 1859119"/>
              <a:gd name="connsiteX3" fmla="*/ 0 w 3311118"/>
              <a:gd name="connsiteY3" fmla="*/ 1859119 h 1859119"/>
              <a:gd name="connsiteX4" fmla="*/ 0 w 3311118"/>
              <a:gd name="connsiteY4" fmla="*/ 534609 h 185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1118" h="1859119">
                <a:moveTo>
                  <a:pt x="534609" y="0"/>
                </a:moveTo>
                <a:lnTo>
                  <a:pt x="3311118" y="0"/>
                </a:lnTo>
                <a:lnTo>
                  <a:pt x="3311118" y="1859119"/>
                </a:lnTo>
                <a:lnTo>
                  <a:pt x="0" y="1859119"/>
                </a:lnTo>
                <a:lnTo>
                  <a:pt x="0" y="53460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32710" y="620722"/>
            <a:ext cx="3518748" cy="11424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Details der Steinmetzkunst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532710" y="1822448"/>
            <a:ext cx="3872576" cy="366395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 3" panose="05040102010807070707" pitchFamily="18" charset="2"/>
              <a:buChar char=""/>
            </a:pPr>
            <a:r>
              <a:rPr lang="de-CH" sz="1400" dirty="0"/>
              <a:t>Eine </a:t>
            </a:r>
            <a:r>
              <a:rPr lang="de-CH" sz="1400" noProof="1"/>
              <a:t>Besonderheit</a:t>
            </a:r>
            <a:r>
              <a:rPr lang="de-CH" sz="1400" dirty="0"/>
              <a:t> ist das für Touristen begehbare Dach</a:t>
            </a:r>
            <a:r>
              <a:rPr lang="en-US" sz="1400" dirty="0"/>
              <a:t>.</a:t>
            </a:r>
          </a:p>
          <a:p>
            <a:pPr>
              <a:buFont typeface="Wingdings 3" panose="05040102010807070707" pitchFamily="18" charset="2"/>
              <a:buChar char=""/>
            </a:pPr>
            <a:endParaRPr lang="en-US" sz="1400" dirty="0"/>
          </a:p>
        </p:txBody>
      </p:sp>
      <p:pic>
        <p:nvPicPr>
          <p:cNvPr id="23" name="Grafik 22" descr="Ein Bild, das draußen, Himmel, Baum enthält.&#10;&#10;Mit sehr hoher Zuverlässigkeit generierte Beschreibung">
            <a:extLst>
              <a:ext uri="{FF2B5EF4-FFF2-40B4-BE49-F238E27FC236}">
                <a16:creationId xmlns:a16="http://schemas.microsoft.com/office/drawing/2014/main" id="{7E8F213D-B723-4417-8A84-3F2018705C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53" y="3069137"/>
            <a:ext cx="3290981" cy="2468236"/>
          </a:xfrm>
          <a:prstGeom prst="rect">
            <a:avLst/>
          </a:prstGeom>
        </p:spPr>
      </p:pic>
      <p:pic>
        <p:nvPicPr>
          <p:cNvPr id="24" name="Grafik 23" descr="Ein Bild, das draußen, Gebäude, Himmel, groß enthält.&#10;&#10;Mit sehr hoher Zuverlässigkeit generierte Beschreibung">
            <a:extLst>
              <a:ext uri="{FF2B5EF4-FFF2-40B4-BE49-F238E27FC236}">
                <a16:creationId xmlns:a16="http://schemas.microsoft.com/office/drawing/2014/main" id="{604DC56B-E8A7-4F9C-95EE-08F8AD3BA4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173"/>
          <a:stretch/>
        </p:blipFill>
        <p:spPr>
          <a:xfrm>
            <a:off x="4253197" y="1218337"/>
            <a:ext cx="2773168" cy="221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18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Geschichte des Doms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An der Stelle des Doms standen früher ein römischer Tempel und eine römische Basilika</a:t>
            </a:r>
          </a:p>
          <a:p>
            <a:pPr lvl="1"/>
            <a:r>
              <a:rPr lang="de-DE" dirty="0"/>
              <a:t>1388 wurden die Fundamente gelegt</a:t>
            </a:r>
          </a:p>
          <a:p>
            <a:pPr lvl="1"/>
            <a:r>
              <a:rPr lang="de-CH" dirty="0"/>
              <a:t>1572 wurde der Dom auf den Namen Santa Maria Nascente geweiht</a:t>
            </a:r>
            <a:br>
              <a:rPr lang="de-CH" dirty="0"/>
            </a:br>
            <a:r>
              <a:rPr lang="de-CH" dirty="0"/>
              <a:t>Der Dom war nun in Gebrauch</a:t>
            </a:r>
            <a:br>
              <a:rPr lang="de-CH" dirty="0"/>
            </a:br>
            <a:r>
              <a:rPr lang="de-CH" dirty="0"/>
              <a:t>Die Gestaltung der Fassade ging noch über Jahrhunderte weiter</a:t>
            </a:r>
          </a:p>
          <a:p>
            <a:pPr lvl="1"/>
            <a:r>
              <a:rPr lang="de-CH" dirty="0"/>
              <a:t>1813 gilt als das Jahr, in dem der Dom fertiggestellt wurde</a:t>
            </a:r>
            <a:br>
              <a:rPr lang="de-CH" dirty="0"/>
            </a:br>
            <a:r>
              <a:rPr lang="de-CH" dirty="0"/>
              <a:t>Unter der Herrschaft Napoleons wurde die Fassade mit barocken und gotischen Elementen fertiggestaltet</a:t>
            </a:r>
            <a:endParaRPr lang="de-DE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43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Gebäude, draußen, Himmel, Brücke enthält.&#10;&#10;Mit sehr hoher Zuverlässigkeit generierte Beschreibung">
            <a:extLst>
              <a:ext uri="{FF2B5EF4-FFF2-40B4-BE49-F238E27FC236}">
                <a16:creationId xmlns:a16="http://schemas.microsoft.com/office/drawing/2014/main" id="{06032998-116F-495B-ADCC-9971E8FAF2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" r="4668"/>
          <a:stretch/>
        </p:blipFill>
        <p:spPr>
          <a:xfrm>
            <a:off x="4636007" y="640082"/>
            <a:ext cx="6916330" cy="557212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4100" dirty="0"/>
              <a:t>Die ewige Baustelle am Dom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648930" y="2438400"/>
            <a:ext cx="3667037" cy="3785419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r>
              <a:rPr lang="de-DE" sz="1800" dirty="0"/>
              <a:t>Die Arbeiten am Dom werden nie zu Ende gehen.</a:t>
            </a:r>
          </a:p>
          <a:p>
            <a:r>
              <a:rPr lang="de-CH" sz="1800" dirty="0"/>
              <a:t>Der Kathedrale setzen ihr Alter, die hohe Luftverschmutzung und nicht zuletzt die U-Bahn heftig zu</a:t>
            </a:r>
          </a:p>
          <a:p>
            <a:r>
              <a:rPr lang="de-CH" sz="1800" dirty="0"/>
              <a:t>Die meisten Statuen sind längst schon Kopien</a:t>
            </a:r>
          </a:p>
          <a:p>
            <a:r>
              <a:rPr lang="de-CH" sz="1800" dirty="0"/>
              <a:t>Ein Team von internationaler Steinmetzen fertigt diese an</a:t>
            </a:r>
          </a:p>
          <a:p>
            <a:r>
              <a:rPr lang="de-CH" sz="1800" dirty="0"/>
              <a:t>Die Originale stehen im Museum neben dem Mailänder Dom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40239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3DB8B3F-EF9C-4BB6-A221-13DFD38FB221}"/>
              </a:ext>
            </a:extLst>
          </p:cNvPr>
          <p:cNvGrpSpPr/>
          <p:nvPr/>
        </p:nvGrpSpPr>
        <p:grpSpPr>
          <a:xfrm>
            <a:off x="989813" y="1905088"/>
            <a:ext cx="10392785" cy="3851587"/>
            <a:chOff x="989813" y="1905088"/>
            <a:chExt cx="10392785" cy="3851587"/>
          </a:xfrm>
        </p:grpSpPr>
        <p:pic>
          <p:nvPicPr>
            <p:cNvPr id="7" name="Grafik 6" descr="Ein Bild, das draußen, Himmel, Person, Gebäude enthält.&#10;&#10;Mit sehr hoher Zuverlässigkeit generierte Beschreibung">
              <a:extLst>
                <a:ext uri="{FF2B5EF4-FFF2-40B4-BE49-F238E27FC236}">
                  <a16:creationId xmlns:a16="http://schemas.microsoft.com/office/drawing/2014/main" id="{B5ADE31F-754B-404F-9DE4-8D9FE3F73A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813" y="1905088"/>
              <a:ext cx="5138072" cy="3851587"/>
            </a:xfrm>
            <a:prstGeom prst="rect">
              <a:avLst/>
            </a:prstGeom>
          </p:spPr>
        </p:pic>
        <p:pic>
          <p:nvPicPr>
            <p:cNvPr id="8" name="Grafik 7" descr="Ein Bild, das draußen, Himmel, Gebäude, Turm enthält.&#10;&#10;Mit sehr hoher Zuverlässigkeit generierte Beschreibung">
              <a:extLst>
                <a:ext uri="{FF2B5EF4-FFF2-40B4-BE49-F238E27FC236}">
                  <a16:creationId xmlns:a16="http://schemas.microsoft.com/office/drawing/2014/main" id="{A32CF011-04D9-4F23-A80B-DD4FAA7495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57" t="9229" r="9930"/>
            <a:stretch/>
          </p:blipFill>
          <p:spPr>
            <a:xfrm>
              <a:off x="6313949" y="1905088"/>
              <a:ext cx="2552701" cy="3851587"/>
            </a:xfrm>
            <a:prstGeom prst="rect">
              <a:avLst/>
            </a:prstGeom>
          </p:spPr>
        </p:pic>
        <p:pic>
          <p:nvPicPr>
            <p:cNvPr id="9" name="Grafik 8" descr="Ein Bild, das draußen, Himmel, Gebäude, Uhr enthält.&#10;&#10;Mit sehr hoher Zuverlässigkeit generierte Beschreibung">
              <a:extLst>
                <a:ext uri="{FF2B5EF4-FFF2-40B4-BE49-F238E27FC236}">
                  <a16:creationId xmlns:a16="http://schemas.microsoft.com/office/drawing/2014/main" id="{9C5CD0AC-5C3D-4180-99B3-DAC27B2145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848"/>
            <a:stretch/>
          </p:blipFill>
          <p:spPr>
            <a:xfrm>
              <a:off x="9052714" y="1905088"/>
              <a:ext cx="2329884" cy="2209834"/>
            </a:xfrm>
            <a:prstGeom prst="rect">
              <a:avLst/>
            </a:prstGeom>
          </p:spPr>
        </p:pic>
        <p:pic>
          <p:nvPicPr>
            <p:cNvPr id="10" name="Grafik 9" descr="Ein Bild, das Himmel, draußen, Gebäude, groß enthält.&#10;&#10;Mit sehr hoher Zuverlässigkeit generierte Beschreibung">
              <a:extLst>
                <a:ext uri="{FF2B5EF4-FFF2-40B4-BE49-F238E27FC236}">
                  <a16:creationId xmlns:a16="http://schemas.microsoft.com/office/drawing/2014/main" id="{25B400C2-3437-4012-B791-C16A0854D5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454" b="16074"/>
            <a:stretch/>
          </p:blipFill>
          <p:spPr>
            <a:xfrm>
              <a:off x="9048368" y="4279514"/>
              <a:ext cx="2334230" cy="1477161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49128" cy="12123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Die ewige Baustelle am Dom</a:t>
            </a:r>
          </a:p>
        </p:txBody>
      </p:sp>
    </p:spTree>
    <p:extLst>
      <p:ext uri="{BB962C8B-B14F-4D97-AF65-F5344CB8AC3E}">
        <p14:creationId xmlns:p14="http://schemas.microsoft.com/office/powerpoint/2010/main" val="178631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Masse und Zahlen zum Dom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tabLst>
                <a:tab pos="6276975" algn="dec"/>
              </a:tabLst>
            </a:pPr>
            <a:r>
              <a:rPr lang="de-CH" dirty="0"/>
              <a:t>Länge des Aussenbaus:	158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Breite (über Querschiff):	93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Höhe des Mittelschiffs:	46,8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Höhe außen bis zum Kopf der Madonna:	108,5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Breite der Fassade:	61,5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Höhe der Fassade:	56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Gesamtfläche:	12000 m²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Fläche Inneres:	8000 m²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Skulpturen:	  etwa 3500 Stück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Zum Dach führen	158 Stufen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Das Fassungsvermögen des Doms	35000 Personen</a:t>
            </a:r>
          </a:p>
        </p:txBody>
      </p:sp>
    </p:spTree>
    <p:extLst>
      <p:ext uri="{BB962C8B-B14F-4D97-AF65-F5344CB8AC3E}">
        <p14:creationId xmlns:p14="http://schemas.microsoft.com/office/powerpoint/2010/main" val="378802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317</Words>
  <Application>Microsoft Office PowerPoint</Application>
  <PresentationFormat>Breitbild</PresentationFormat>
  <Paragraphs>47</Paragraphs>
  <Slides>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Calibri</vt:lpstr>
      <vt:lpstr>Century Gothic</vt:lpstr>
      <vt:lpstr>Wingdings 3</vt:lpstr>
      <vt:lpstr>Segment</vt:lpstr>
      <vt:lpstr>Mailänder Dom</vt:lpstr>
      <vt:lpstr>Der Dom von Mailand</vt:lpstr>
      <vt:lpstr>Details der Steinmetzkunst </vt:lpstr>
      <vt:lpstr>Geschichte des Doms</vt:lpstr>
      <vt:lpstr>Die ewige Baustelle am Dom</vt:lpstr>
      <vt:lpstr>Die ewige Baustelle am Dom</vt:lpstr>
      <vt:lpstr>Masse und Zahlen zum Dom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Hans-Rudolf Wenger</dc:creator>
  <cp:lastModifiedBy>Doris Keller</cp:lastModifiedBy>
  <cp:revision>23</cp:revision>
  <dcterms:created xsi:type="dcterms:W3CDTF">2017-04-10T15:15:28Z</dcterms:created>
  <dcterms:modified xsi:type="dcterms:W3CDTF">2017-08-04T12:41:19Z</dcterms:modified>
</cp:coreProperties>
</file>