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08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6061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1146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5675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39141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30908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900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511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4993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7986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39092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0F8C-1AF5-451F-874B-F8304C2D0DE2}" type="datetimeFigureOut">
              <a:rPr lang="de-CH" smtClean="0"/>
              <a:t>04.08.2017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33BD-351D-4055-9C67-9BBE6338B1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85540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60F8C-1AF5-451F-874B-F8304C2D0DE2}" type="datetimeFigureOut">
              <a:rPr lang="de-CH" smtClean="0"/>
              <a:t>04.08.2017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133BD-351D-4055-9C67-9BBE6338B1D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2183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Mailänder Dom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Berühmtes Bauwerk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36387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draußen, Himmel, Uhr, Gebäude enthält.&#10;&#10;Mit sehr hoher Zuverlässigkeit generierte Beschreibung">
            <a:extLst>
              <a:ext uri="{FF2B5EF4-FFF2-40B4-BE49-F238E27FC236}">
                <a16:creationId xmlns:a16="http://schemas.microsoft.com/office/drawing/2014/main" id="{525562E8-9816-42DA-AB3B-1FD007D1FF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29" b="22236"/>
          <a:stretch/>
        </p:blipFill>
        <p:spPr>
          <a:xfrm>
            <a:off x="6942470" y="667062"/>
            <a:ext cx="4610507" cy="55099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Der Dom von Mailand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Drittgrößte Kirche der Welt und der umfangreichste Marmorbau überhaupt</a:t>
            </a:r>
          </a:p>
          <a:p>
            <a:pPr lvl="1"/>
            <a:r>
              <a:rPr lang="de-DE" dirty="0"/>
              <a:t>1386 in gotischen Formen begonnen</a:t>
            </a:r>
          </a:p>
          <a:p>
            <a:pPr lvl="1"/>
            <a:r>
              <a:rPr lang="de-DE" dirty="0"/>
              <a:t>1572 bei der Schlussweihe war der Dom noch nicht vollendet</a:t>
            </a:r>
          </a:p>
          <a:p>
            <a:pPr lvl="1"/>
            <a:r>
              <a:rPr lang="de-DE" dirty="0"/>
              <a:t>Erst ab der napoleonischen Zeit erhielt er seine heutige Fassade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00036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Ein Bild, das draußen, Gebäude, Himmel, groß enthält.&#10;&#10;Mit sehr hoher Zuverlässigkeit generierte Beschreibung">
            <a:extLst>
              <a:ext uri="{FF2B5EF4-FFF2-40B4-BE49-F238E27FC236}">
                <a16:creationId xmlns:a16="http://schemas.microsoft.com/office/drawing/2014/main" id="{B1598253-2D07-4DB9-B101-5C498C80A6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173"/>
          <a:stretch/>
        </p:blipFill>
        <p:spPr>
          <a:xfrm>
            <a:off x="5203659" y="939658"/>
            <a:ext cx="6172200" cy="4929329"/>
          </a:xfrm>
          <a:prstGeom prst="rect">
            <a:avLst/>
          </a:prstGeom>
        </p:spPr>
      </p:pic>
      <p:pic>
        <p:nvPicPr>
          <p:cNvPr id="5" name="Grafik 4" descr="Ein Bild, das draußen, Himmel, Baum enthält.&#10;&#10;Mit sehr hoher Zuverlässigkeit generierte Beschreibung">
            <a:extLst>
              <a:ext uri="{FF2B5EF4-FFF2-40B4-BE49-F238E27FC236}">
                <a16:creationId xmlns:a16="http://schemas.microsoft.com/office/drawing/2014/main" id="{BE29724A-BAAA-46D6-849C-2BDBAF33C6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203" y="3009330"/>
            <a:ext cx="3812876" cy="285965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Details der Steinmetzkunst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/>
              <a:t>Eine Besonderheit ist das für Touristen begehbare Dach.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49188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Geschichte des Doms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An der Stelle des Doms standen früher ein römischer Tempel und eine römische Basilika</a:t>
            </a:r>
          </a:p>
          <a:p>
            <a:pPr lvl="1"/>
            <a:r>
              <a:rPr lang="de-DE" dirty="0"/>
              <a:t>1388 wurden die Fundamente gelegt</a:t>
            </a:r>
          </a:p>
          <a:p>
            <a:pPr lvl="1"/>
            <a:r>
              <a:rPr lang="de-CH" dirty="0"/>
              <a:t>1572 wurde der Dom auf den Namen Santa Maria Nascente geweiht</a:t>
            </a:r>
            <a:br>
              <a:rPr lang="de-CH" dirty="0"/>
            </a:br>
            <a:r>
              <a:rPr lang="de-CH" dirty="0"/>
              <a:t>Der Dom war nun in Gebrauch</a:t>
            </a:r>
            <a:br>
              <a:rPr lang="de-CH" dirty="0"/>
            </a:br>
            <a:r>
              <a:rPr lang="de-CH" dirty="0"/>
              <a:t>Die Gestaltung der Fassade ging noch über Jahrhunderte weiter</a:t>
            </a:r>
          </a:p>
          <a:p>
            <a:pPr lvl="1"/>
            <a:r>
              <a:rPr lang="de-CH" dirty="0"/>
              <a:t>1813 gilt als das Jahr, in dem der Dom fertiggestellt wurde</a:t>
            </a:r>
            <a:br>
              <a:rPr lang="de-CH" dirty="0"/>
            </a:br>
            <a:r>
              <a:rPr lang="de-CH" dirty="0"/>
              <a:t>Unter der Herrschaft Napoleons wurde die Fassade mit barocken und gotischen Elementen fertiggestaltet</a:t>
            </a:r>
            <a:endParaRPr lang="de-DE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1433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8929" y="629266"/>
            <a:ext cx="3667039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4100" dirty="0"/>
              <a:t>Die </a:t>
            </a:r>
            <a:r>
              <a:rPr lang="en-US" sz="4100" dirty="0" err="1"/>
              <a:t>ewige</a:t>
            </a:r>
            <a:r>
              <a:rPr lang="en-US" sz="4100" dirty="0"/>
              <a:t> </a:t>
            </a:r>
            <a:r>
              <a:rPr lang="en-US" sz="4100" dirty="0" err="1"/>
              <a:t>Baustelle</a:t>
            </a:r>
            <a:r>
              <a:rPr lang="en-US" sz="4100" dirty="0"/>
              <a:t> am Dom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648930" y="2438400"/>
            <a:ext cx="3667037" cy="378541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de-DE" sz="1800" dirty="0"/>
              <a:t>Die Arbeiten am Dom werden nie zu Ende gehen.</a:t>
            </a:r>
          </a:p>
          <a:p>
            <a:r>
              <a:rPr lang="de-CH" sz="1800" dirty="0"/>
              <a:t>Der Kathedrale setzen ihr Alter, die hohe Luftverschmutzung und nicht zuletzt die U-Bahn heftig zu</a:t>
            </a:r>
          </a:p>
          <a:p>
            <a:r>
              <a:rPr lang="de-CH" sz="1800" dirty="0"/>
              <a:t>Die meisten Statuen sind längst schon Kopien</a:t>
            </a:r>
          </a:p>
          <a:p>
            <a:r>
              <a:rPr lang="de-CH" sz="1800" dirty="0"/>
              <a:t>Ein Team von internationaler Steinmetzen fertigt diese an</a:t>
            </a:r>
          </a:p>
          <a:p>
            <a:r>
              <a:rPr lang="de-CH" sz="1800" dirty="0"/>
              <a:t>Die Originale stehen im Museum neben dem Mailänder Dom</a:t>
            </a:r>
            <a:endParaRPr lang="de-DE" sz="1800" dirty="0"/>
          </a:p>
        </p:txBody>
      </p:sp>
      <p:pic>
        <p:nvPicPr>
          <p:cNvPr id="4" name="Grafik 3" descr="Ein Bild, das Gebäude, draußen, Himmel, Brücke enthält.&#10;&#10;Mit sehr hoher Zuverlässigkeit generierte Beschreibung">
            <a:extLst>
              <a:ext uri="{FF2B5EF4-FFF2-40B4-BE49-F238E27FC236}">
                <a16:creationId xmlns:a16="http://schemas.microsoft.com/office/drawing/2014/main" id="{9CF49D25-0A36-4B51-9E79-88966BA204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0" r="4668"/>
          <a:stretch/>
        </p:blipFill>
        <p:spPr>
          <a:xfrm>
            <a:off x="4636007" y="640082"/>
            <a:ext cx="6916330" cy="557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391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cxnSp>
        <p:nvCxnSpPr>
          <p:cNvPr id="26" name="Straight Connector 25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73614" y="1701532"/>
            <a:ext cx="10413714" cy="0"/>
          </a:xfrm>
          <a:prstGeom prst="line">
            <a:avLst/>
          </a:prstGeom>
          <a:ln>
            <a:solidFill>
              <a:srgbClr val="535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49128" cy="12123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Die ewige Baustelle am Dom</a:t>
            </a:r>
          </a:p>
        </p:txBody>
      </p:sp>
      <p:pic>
        <p:nvPicPr>
          <p:cNvPr id="4" name="Grafik 3" descr="Ein Bild, das draußen, Himmel, Person, Gebäude enthält.&#10;&#10;Mit sehr hoher Zuverlässigkeit generierte Beschreibung">
            <a:extLst>
              <a:ext uri="{FF2B5EF4-FFF2-40B4-BE49-F238E27FC236}">
                <a16:creationId xmlns:a16="http://schemas.microsoft.com/office/drawing/2014/main" id="{ED1E19E7-0C5C-4525-A403-19888DB13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13" y="1905088"/>
            <a:ext cx="5138072" cy="3851587"/>
          </a:xfrm>
          <a:prstGeom prst="rect">
            <a:avLst/>
          </a:prstGeom>
        </p:spPr>
      </p:pic>
      <p:pic>
        <p:nvPicPr>
          <p:cNvPr id="10" name="Grafik 9" descr="Ein Bild, das draußen, Himmel, Gebäude, Turm enthält.&#10;&#10;Mit sehr hoher Zuverlässigkeit generierte Beschreibung">
            <a:extLst>
              <a:ext uri="{FF2B5EF4-FFF2-40B4-BE49-F238E27FC236}">
                <a16:creationId xmlns:a16="http://schemas.microsoft.com/office/drawing/2014/main" id="{FD7C8845-12D0-4105-A75E-FABB165EA2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7" t="9229" r="9930"/>
          <a:stretch/>
        </p:blipFill>
        <p:spPr>
          <a:xfrm>
            <a:off x="6313949" y="1905088"/>
            <a:ext cx="2552701" cy="3851587"/>
          </a:xfrm>
          <a:prstGeom prst="rect">
            <a:avLst/>
          </a:prstGeom>
        </p:spPr>
      </p:pic>
      <p:pic>
        <p:nvPicPr>
          <p:cNvPr id="17" name="Grafik 16" descr="Ein Bild, das draußen, Himmel, Gebäude, Uhr enthält.&#10;&#10;Mit sehr hoher Zuverlässigkeit generierte Beschreibung">
            <a:extLst>
              <a:ext uri="{FF2B5EF4-FFF2-40B4-BE49-F238E27FC236}">
                <a16:creationId xmlns:a16="http://schemas.microsoft.com/office/drawing/2014/main" id="{BE34F672-82B3-4F28-AF72-E9E41301E75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48"/>
          <a:stretch/>
        </p:blipFill>
        <p:spPr>
          <a:xfrm>
            <a:off x="9052714" y="1905088"/>
            <a:ext cx="2329884" cy="2209834"/>
          </a:xfrm>
          <a:prstGeom prst="rect">
            <a:avLst/>
          </a:prstGeom>
        </p:spPr>
      </p:pic>
      <p:pic>
        <p:nvPicPr>
          <p:cNvPr id="20" name="Grafik 19" descr="Ein Bild, das Himmel, draußen, Gebäude, groß enthält.&#10;&#10;Mit sehr hoher Zuverlässigkeit generierte Beschreibung">
            <a:extLst>
              <a:ext uri="{FF2B5EF4-FFF2-40B4-BE49-F238E27FC236}">
                <a16:creationId xmlns:a16="http://schemas.microsoft.com/office/drawing/2014/main" id="{3BEDC5B6-6D75-4BF1-A19C-8D2ECD11622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54" b="16074"/>
          <a:stretch/>
        </p:blipFill>
        <p:spPr>
          <a:xfrm>
            <a:off x="9048368" y="4279514"/>
            <a:ext cx="2334230" cy="147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315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Masse und Zahlen zum Dom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tabLst>
                <a:tab pos="6276975" algn="dec"/>
              </a:tabLst>
            </a:pPr>
            <a:r>
              <a:rPr lang="de-CH" dirty="0"/>
              <a:t>Länge des Aussenbaus:	158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Breite (über Querschiff):	93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Höhe des Mittelschiffs:	46,8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Höhe außen bis zum Kopf der Madonna:	108,5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Breite der Fassade:	61,5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Höhe der Fassade:	56 m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Gesamtfläche:	12000 m²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Fläche Inneres:	8000 m²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Skulpturen:	  etwa 3500 Stück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Zum Dach führen	158 Stufen</a:t>
            </a:r>
          </a:p>
          <a:p>
            <a:pPr>
              <a:tabLst>
                <a:tab pos="6276975" algn="dec"/>
              </a:tabLst>
            </a:pPr>
            <a:r>
              <a:rPr lang="de-CH" dirty="0"/>
              <a:t>Das Fassungsvermögen des Doms	35000</a:t>
            </a:r>
            <a:r>
              <a:rPr lang="de-CH"/>
              <a:t> Personen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88021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Breitbild</PresentationFormat>
  <Paragraphs>34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Mailänder Dom</vt:lpstr>
      <vt:lpstr>Der Dom von Mailand</vt:lpstr>
      <vt:lpstr>Details der Steinmetzkunst </vt:lpstr>
      <vt:lpstr>Geschichte des Doms</vt:lpstr>
      <vt:lpstr>Die ewige Baustelle am Dom</vt:lpstr>
      <vt:lpstr>Die ewige Baustelle am Dom</vt:lpstr>
      <vt:lpstr>Masse und Zahlen zum Dom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Hans-Rudolf Wenger</dc:creator>
  <cp:lastModifiedBy>Doris Keller</cp:lastModifiedBy>
  <cp:revision>16</cp:revision>
  <dcterms:created xsi:type="dcterms:W3CDTF">2017-04-10T15:15:28Z</dcterms:created>
  <dcterms:modified xsi:type="dcterms:W3CDTF">2017-08-04T12:37:36Z</dcterms:modified>
</cp:coreProperties>
</file>