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72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CH" dirty="0"/>
              <a:t>Anzahl Mitarbeiter pro Abteilung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2014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Tabelle1!$A$2:$A$4</c:f>
              <c:strCache>
                <c:ptCount val="3"/>
                <c:pt idx="0">
                  <c:v>Administation</c:v>
                </c:pt>
                <c:pt idx="1">
                  <c:v>Marketing</c:v>
                </c:pt>
                <c:pt idx="2">
                  <c:v>Verkauf</c:v>
                </c:pt>
              </c:strCache>
            </c:strRef>
          </c:cat>
          <c:val>
            <c:numRef>
              <c:f>Tabelle1!$B$2:$B$4</c:f>
              <c:numCache>
                <c:formatCode>General</c:formatCode>
                <c:ptCount val="3"/>
                <c:pt idx="0">
                  <c:v>12</c:v>
                </c:pt>
                <c:pt idx="1">
                  <c:v>2</c:v>
                </c:pt>
                <c:pt idx="2">
                  <c:v>33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1D8-4D4B-B8E6-1B68BEF4C3A4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2015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Tabelle1!$A$2:$A$4</c:f>
              <c:strCache>
                <c:ptCount val="3"/>
                <c:pt idx="0">
                  <c:v>Administation</c:v>
                </c:pt>
                <c:pt idx="1">
                  <c:v>Marketing</c:v>
                </c:pt>
                <c:pt idx="2">
                  <c:v>Verkauf</c:v>
                </c:pt>
              </c:strCache>
            </c:strRef>
          </c:cat>
          <c:val>
            <c:numRef>
              <c:f>Tabelle1!$C$2:$C$4</c:f>
              <c:numCache>
                <c:formatCode>General</c:formatCode>
                <c:ptCount val="3"/>
                <c:pt idx="0">
                  <c:v>14</c:v>
                </c:pt>
                <c:pt idx="1">
                  <c:v>3</c:v>
                </c:pt>
                <c:pt idx="2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1D8-4D4B-B8E6-1B68BEF4C3A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42037024"/>
        <c:axId val="142034072"/>
      </c:barChart>
      <c:catAx>
        <c:axId val="14203702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142034072"/>
        <c:crosses val="autoZero"/>
        <c:auto val="1"/>
        <c:lblAlgn val="ctr"/>
        <c:lblOffset val="100"/>
        <c:noMultiLvlLbl val="0"/>
      </c:catAx>
      <c:valAx>
        <c:axId val="1420340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1420370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CH" sz="1600" dirty="0"/>
              <a:t>Grafischen Darstellung von Zahlen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Januar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06D-4FEC-B7B7-A78DD754C861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Februar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06D-4FEC-B7B7-A78DD754C861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März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06D-4FEC-B7B7-A78DD754C86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56945072"/>
        <c:axId val="556943104"/>
      </c:barChart>
      <c:catAx>
        <c:axId val="5569450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3104"/>
        <c:crosses val="autoZero"/>
        <c:auto val="1"/>
        <c:lblAlgn val="ctr"/>
        <c:lblOffset val="100"/>
        <c:noMultiLvlLbl val="0"/>
      </c:catAx>
      <c:valAx>
        <c:axId val="556943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50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solidFill>
      <a:schemeClr val="accent1">
        <a:lumMod val="20000"/>
        <a:lumOff val="80000"/>
      </a:schemeClr>
    </a:soli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de-CH" sz="1600" b="0" i="0" u="none" strike="noStrike" kern="1200" spc="0" baseline="0" dirty="0" smtClean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r>
              <a:rPr lang="de-CH" sz="16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rPr>
              <a:t>Grafischen Darstellung von Zahlen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lang="de-CH" sz="1600" b="0" i="0" u="none" strike="noStrike" kern="1200" spc="0" baseline="0" dirty="0" smtClean="0">
              <a:solidFill>
                <a:prstClr val="black">
                  <a:lumMod val="65000"/>
                  <a:lumOff val="35000"/>
                </a:prst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view3D>
      <c:rotX val="15"/>
      <c:rotY val="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9.6767728800255109E-2"/>
          <c:y val="0.2980159535522986"/>
          <c:w val="0.78777295361444311"/>
          <c:h val="0.41092445826000951"/>
        </c:manualLayout>
      </c:layout>
      <c:pie3D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Januar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p3d/>
            </c:spPr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p3d/>
            </c:spPr>
            <c:extLst>
              <c:ext xmlns:c16="http://schemas.microsoft.com/office/drawing/2014/chart" uri="{C3380CC4-5D6E-409C-BE32-E72D297353CC}">
                <c16:uniqueId val="{00000003-1839-42E4-90AD-06BB1CA77702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  <a:sp3d/>
            </c:spPr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  <a:sp3d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bestFit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839-42E4-90AD-06BB1CA77702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Februar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p3d/>
            </c:spPr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p3d/>
            </c:spPr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  <a:sp3d/>
            </c:spPr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  <a:sp3d/>
            </c:spPr>
          </c:dPt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839-42E4-90AD-06BB1CA77702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März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p3d/>
            </c:spPr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p3d/>
            </c:spPr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  <a:sp3d/>
            </c:spPr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  <a:sp3d/>
            </c:spPr>
          </c:dPt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839-42E4-90AD-06BB1CA7770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solidFill>
      <a:schemeClr val="accent1">
        <a:lumMod val="20000"/>
        <a:lumOff val="80000"/>
      </a:schemeClr>
    </a:soli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de-CH" sz="1600" b="0" i="0" u="none" strike="noStrike" kern="1200" spc="0" baseline="0" dirty="0" smtClean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r>
              <a:rPr lang="de-CH" sz="16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rPr>
              <a:t>Grafischen Darstellung von Zahlen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de-CH" sz="1600" b="0" i="0" u="none" strike="noStrike" kern="1200" spc="0" baseline="0" dirty="0" smtClean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endParaRPr lang="de-CH" sz="1600" b="0" i="0" u="none" strike="noStrike" kern="1200" spc="0" baseline="0" dirty="0">
              <a:solidFill>
                <a:prstClr val="black">
                  <a:lumMod val="65000"/>
                  <a:lumOff val="35000"/>
                </a:prstClr>
              </a:solidFill>
              <a:latin typeface="+mn-lt"/>
              <a:ea typeface="+mn-ea"/>
              <a:cs typeface="+mn-cs"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lang="de-CH" sz="1600" b="0" i="0" u="none" strike="noStrike" kern="1200" spc="0" baseline="0" dirty="0" smtClean="0">
              <a:solidFill>
                <a:prstClr val="black">
                  <a:lumMod val="65000"/>
                  <a:lumOff val="35000"/>
                </a:prst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Januar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082-467D-8AB2-E1D21C066650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Februar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5082-467D-8AB2-E1D21C066650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März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5082-467D-8AB2-E1D21C06665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56945072"/>
        <c:axId val="556943104"/>
      </c:lineChart>
      <c:catAx>
        <c:axId val="5569450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3104"/>
        <c:crosses val="autoZero"/>
        <c:auto val="1"/>
        <c:lblAlgn val="ctr"/>
        <c:lblOffset val="100"/>
        <c:noMultiLvlLbl val="0"/>
      </c:catAx>
      <c:valAx>
        <c:axId val="556943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50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solidFill>
      <a:schemeClr val="accent1">
        <a:lumMod val="20000"/>
        <a:lumOff val="80000"/>
      </a:schemeClr>
    </a:soli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de-CH" sz="1600" b="0" i="0" u="none" strike="noStrike" kern="1200" spc="0" baseline="0" dirty="0" smtClean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r>
              <a:rPr lang="de-CH" sz="16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rPr>
              <a:t>Grafischen Darstellung von Zahlen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lang="de-CH" sz="1600" b="0" i="0" u="none" strike="noStrike" kern="1200" spc="0" baseline="0" dirty="0" smtClean="0">
              <a:solidFill>
                <a:prstClr val="black">
                  <a:lumMod val="65000"/>
                  <a:lumOff val="35000"/>
                </a:prst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Januar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E43-4637-9D73-802DEC3254BD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Februar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E43-4637-9D73-802DEC3254BD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März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Tabelle1!$A$2:$A$5</c:f>
              <c:strCache>
                <c:ptCount val="4"/>
                <c:pt idx="0">
                  <c:v>Produkt 01</c:v>
                </c:pt>
                <c:pt idx="1">
                  <c:v>Produkt 02</c:v>
                </c:pt>
                <c:pt idx="2">
                  <c:v>Produkt 03</c:v>
                </c:pt>
                <c:pt idx="3">
                  <c:v>Produkt 04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E43-4637-9D73-802DEC3254B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556945072"/>
        <c:axId val="556943104"/>
      </c:radarChart>
      <c:catAx>
        <c:axId val="55694507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solidFill>
            <a:schemeClr val="bg1"/>
          </a:solidFill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3104"/>
        <c:crosses val="autoZero"/>
        <c:auto val="1"/>
        <c:lblAlgn val="ctr"/>
        <c:lblOffset val="100"/>
        <c:noMultiLvlLbl val="0"/>
      </c:catAx>
      <c:valAx>
        <c:axId val="5569431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5569450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solidFill>
      <a:schemeClr val="accent1">
        <a:lumMod val="20000"/>
        <a:lumOff val="80000"/>
      </a:schemeClr>
    </a:soli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15885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040088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700107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32250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772882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160114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08873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1811914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884444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6380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7450343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E71DB-D9BA-4A06-BB1C-75A8C018751A}" type="datetimeFigureOut">
              <a:rPr lang="de-CH" smtClean="0"/>
              <a:t>07.08.2016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AF5E65-4A00-456D-9802-06BADED718B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438205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5.xml"/><Relationship Id="rId4" Type="http://schemas.openxmlformats.org/officeDocument/2006/relationships/chart" Target="../charts/char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Zahlen vergleichen ist gut</a:t>
            </a:r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60011993"/>
              </p:ext>
            </p:extLst>
          </p:nvPr>
        </p:nvGraphicFramePr>
        <p:xfrm>
          <a:off x="838199" y="1825625"/>
          <a:ext cx="5800725" cy="23463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58879">
                  <a:extLst>
                    <a:ext uri="{9D8B030D-6E8A-4147-A177-3AD203B41FA5}">
                      <a16:colId xmlns:a16="http://schemas.microsoft.com/office/drawing/2014/main" val="2671891862"/>
                    </a:ext>
                  </a:extLst>
                </a:gridCol>
                <a:gridCol w="1357267">
                  <a:extLst>
                    <a:ext uri="{9D8B030D-6E8A-4147-A177-3AD203B41FA5}">
                      <a16:colId xmlns:a16="http://schemas.microsoft.com/office/drawing/2014/main" val="1077121431"/>
                    </a:ext>
                  </a:extLst>
                </a:gridCol>
                <a:gridCol w="1384579">
                  <a:extLst>
                    <a:ext uri="{9D8B030D-6E8A-4147-A177-3AD203B41FA5}">
                      <a16:colId xmlns:a16="http://schemas.microsoft.com/office/drawing/2014/main" val="3006106532"/>
                    </a:ext>
                  </a:extLst>
                </a:gridCol>
              </a:tblGrid>
              <a:tr h="586581">
                <a:tc>
                  <a:txBody>
                    <a:bodyPr/>
                    <a:lstStyle/>
                    <a:p>
                      <a:r>
                        <a:rPr lang="de-CH" dirty="0"/>
                        <a:t>Mitarbeiter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2014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2015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4379325"/>
                  </a:ext>
                </a:extLst>
              </a:tr>
              <a:tr h="586581">
                <a:tc>
                  <a:txBody>
                    <a:bodyPr/>
                    <a:lstStyle/>
                    <a:p>
                      <a:r>
                        <a:rPr lang="de-CH" dirty="0"/>
                        <a:t>Administration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14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1430351"/>
                  </a:ext>
                </a:extLst>
              </a:tr>
              <a:tr h="586581">
                <a:tc>
                  <a:txBody>
                    <a:bodyPr/>
                    <a:lstStyle/>
                    <a:p>
                      <a:r>
                        <a:rPr lang="de-CH" dirty="0"/>
                        <a:t>Marketing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65680471"/>
                  </a:ext>
                </a:extLst>
              </a:tr>
              <a:tr h="586581">
                <a:tc>
                  <a:txBody>
                    <a:bodyPr/>
                    <a:lstStyle/>
                    <a:p>
                      <a:r>
                        <a:rPr lang="de-CH" dirty="0"/>
                        <a:t>Verkauf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55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de-CH" dirty="0"/>
                        <a:t>71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116108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66842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Zahlen grafisch darstellen ist besser</a:t>
            </a:r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18232918"/>
              </p:ext>
            </p:extLst>
          </p:nvPr>
        </p:nvGraphicFramePr>
        <p:xfrm>
          <a:off x="838201" y="1825625"/>
          <a:ext cx="813435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427884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CH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07814303"/>
              </p:ext>
            </p:extLst>
          </p:nvPr>
        </p:nvGraphicFramePr>
        <p:xfrm>
          <a:off x="933450" y="1930400"/>
          <a:ext cx="4076700" cy="20129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Inhaltsplatzhalt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47662537"/>
              </p:ext>
            </p:extLst>
          </p:nvPr>
        </p:nvGraphicFramePr>
        <p:xfrm>
          <a:off x="5153025" y="1930399"/>
          <a:ext cx="4076700" cy="1946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8" name="Inhaltsplatzhalt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1388832"/>
              </p:ext>
            </p:extLst>
          </p:nvPr>
        </p:nvGraphicFramePr>
        <p:xfrm>
          <a:off x="933450" y="4116387"/>
          <a:ext cx="4076700" cy="1946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9" name="Inhaltsplatzhalt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1982908"/>
              </p:ext>
            </p:extLst>
          </p:nvPr>
        </p:nvGraphicFramePr>
        <p:xfrm>
          <a:off x="5153025" y="4116386"/>
          <a:ext cx="4076700" cy="1946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val="33005594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</Words>
  <Application>Microsoft Office PowerPoint</Application>
  <PresentationFormat>Breitbild</PresentationFormat>
  <Paragraphs>19</Paragraphs>
  <Slides>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</vt:lpstr>
      <vt:lpstr>Zahlen vergleichen ist gut</vt:lpstr>
      <vt:lpstr>Zahlen grafisch darstellen ist besser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Zahlen vergleichen ist gut</dc:title>
  <dc:creator>Georges Wyttenbach</dc:creator>
  <cp:lastModifiedBy>Georges Wyttenbach</cp:lastModifiedBy>
  <cp:revision>7</cp:revision>
  <dcterms:created xsi:type="dcterms:W3CDTF">2016-08-07T17:39:06Z</dcterms:created>
  <dcterms:modified xsi:type="dcterms:W3CDTF">2016-08-07T18:56:01Z</dcterms:modified>
</cp:coreProperties>
</file>

<file path=docProps/thumbnail.jpeg>
</file>