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sldIdLst>
    <p:sldId id="270" r:id="rId2"/>
    <p:sldId id="271" r:id="rId3"/>
    <p:sldId id="275" r:id="rId4"/>
    <p:sldId id="264" r:id="rId5"/>
    <p:sldId id="265" r:id="rId6"/>
    <p:sldId id="272" r:id="rId7"/>
    <p:sldId id="267" r:id="rId8"/>
    <p:sldId id="276" r:id="rId9"/>
    <p:sldId id="277" r:id="rId10"/>
    <p:sldId id="278" r:id="rId11"/>
    <p:sldId id="279" r:id="rId12"/>
    <p:sldId id="280" r:id="rId13"/>
    <p:sldId id="281" r:id="rId14"/>
    <p:sldId id="268" r:id="rId15"/>
    <p:sldId id="269" r:id="rId16"/>
    <p:sldId id="273" r:id="rId17"/>
    <p:sldId id="274" r:id="rId18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0" autoAdjust="0"/>
    <p:restoredTop sz="94678" autoAdjust="0"/>
  </p:normalViewPr>
  <p:slideViewPr>
    <p:cSldViewPr>
      <p:cViewPr varScale="1">
        <p:scale>
          <a:sx n="105" d="100"/>
          <a:sy n="105" d="100"/>
        </p:scale>
        <p:origin x="133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1"/>
          <c:tx>
            <c:strRef>
              <c:f>Tabelle1!$A$3</c:f>
              <c:strCache>
                <c:ptCount val="1"/>
                <c:pt idx="0">
                  <c:v>Hochsaison 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  <a:miter lim="800000"/>
            </a:ln>
            <a:effectLst>
              <a:outerShdw blurRad="50800" dist="38100" dir="2700000" algn="tl" rotWithShape="0">
                <a:schemeClr val="accent2">
                  <a:lumMod val="60000"/>
                  <a:lumOff val="40000"/>
                  <a:alpha val="40000"/>
                </a:schemeClr>
              </a:outerShdw>
            </a:effectLst>
          </c:spPr>
          <c:invertIfNegative val="0"/>
          <c:cat>
            <c:strRef>
              <c:f>Tabelle1!$B$1:$L$1</c:f>
              <c:strCache>
                <c:ptCount val="11"/>
                <c:pt idx="0">
                  <c:v>Typ: 935 </c:v>
                </c:pt>
                <c:pt idx="1">
                  <c:v>Typ: 1107 </c:v>
                </c:pt>
                <c:pt idx="2">
                  <c:v>Typ: 1106</c:v>
                </c:pt>
                <c:pt idx="3">
                  <c:v>Typ: 1020 </c:v>
                </c:pt>
                <c:pt idx="4">
                  <c:v>Typ: 1160 </c:v>
                </c:pt>
                <c:pt idx="5">
                  <c:v>Typ: 1180</c:v>
                </c:pt>
                <c:pt idx="6">
                  <c:v>Typ: 1400 </c:v>
                </c:pt>
                <c:pt idx="7">
                  <c:v>Typ: 1500 FL</c:v>
                </c:pt>
                <c:pt idx="8">
                  <c:v>Typ: 1120 </c:v>
                </c:pt>
                <c:pt idx="9">
                  <c:v>Typ: 1260 </c:v>
                </c:pt>
                <c:pt idx="10">
                  <c:v>Typ: 1500 R</c:v>
                </c:pt>
              </c:strCache>
            </c:strRef>
          </c:cat>
          <c:val>
            <c:numRef>
              <c:f>Tabelle1!$B$3:$L$3</c:f>
              <c:numCache>
                <c:formatCode>General</c:formatCode>
                <c:ptCount val="11"/>
                <c:pt idx="0">
                  <c:v>2814</c:v>
                </c:pt>
                <c:pt idx="1">
                  <c:v>3150</c:v>
                </c:pt>
                <c:pt idx="2">
                  <c:v>3150</c:v>
                </c:pt>
                <c:pt idx="3">
                  <c:v>4368</c:v>
                </c:pt>
                <c:pt idx="4">
                  <c:v>4732</c:v>
                </c:pt>
                <c:pt idx="5">
                  <c:v>5775</c:v>
                </c:pt>
                <c:pt idx="6">
                  <c:v>6097</c:v>
                </c:pt>
                <c:pt idx="7">
                  <c:v>7196</c:v>
                </c:pt>
                <c:pt idx="8">
                  <c:v>4060</c:v>
                </c:pt>
                <c:pt idx="9">
                  <c:v>4949</c:v>
                </c:pt>
                <c:pt idx="10">
                  <c:v>5565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D4-400C-B6DB-8ED4230CF20A}"/>
            </c:ext>
          </c:extLst>
        </c:ser>
        <c:ser>
          <c:idx val="0"/>
          <c:order val="0"/>
          <c:tx>
            <c:strRef>
              <c:f>Tabelle1!$A$2</c:f>
              <c:strCache>
                <c:ptCount val="1"/>
                <c:pt idx="0">
                  <c:v>Nebensaison 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50800">
              <a:noFill/>
            </a:ln>
          </c:spPr>
          <c:invertIfNegative val="0"/>
          <c:cat>
            <c:strRef>
              <c:f>Tabelle1!$B$1:$L$1</c:f>
              <c:strCache>
                <c:ptCount val="11"/>
                <c:pt idx="0">
                  <c:v>Typ: 935 </c:v>
                </c:pt>
                <c:pt idx="1">
                  <c:v>Typ: 1107 </c:v>
                </c:pt>
                <c:pt idx="2">
                  <c:v>Typ: 1106</c:v>
                </c:pt>
                <c:pt idx="3">
                  <c:v>Typ: 1020 </c:v>
                </c:pt>
                <c:pt idx="4">
                  <c:v>Typ: 1160 </c:v>
                </c:pt>
                <c:pt idx="5">
                  <c:v>Typ: 1180</c:v>
                </c:pt>
                <c:pt idx="6">
                  <c:v>Typ: 1400 </c:v>
                </c:pt>
                <c:pt idx="7">
                  <c:v>Typ: 1500 FL</c:v>
                </c:pt>
                <c:pt idx="8">
                  <c:v>Typ: 1120 </c:v>
                </c:pt>
                <c:pt idx="9">
                  <c:v>Typ: 1260 </c:v>
                </c:pt>
                <c:pt idx="10">
                  <c:v>Typ: 1500 R</c:v>
                </c:pt>
              </c:strCache>
            </c:strRef>
          </c:cat>
          <c:val>
            <c:numRef>
              <c:f>Tabelle1!$B$2:$L$2</c:f>
              <c:numCache>
                <c:formatCode>General</c:formatCode>
                <c:ptCount val="11"/>
                <c:pt idx="0">
                  <c:v>1610</c:v>
                </c:pt>
                <c:pt idx="1">
                  <c:v>1792</c:v>
                </c:pt>
                <c:pt idx="2">
                  <c:v>1791</c:v>
                </c:pt>
                <c:pt idx="3">
                  <c:v>2485</c:v>
                </c:pt>
                <c:pt idx="4">
                  <c:v>3024</c:v>
                </c:pt>
                <c:pt idx="5">
                  <c:v>3696</c:v>
                </c:pt>
                <c:pt idx="6">
                  <c:v>3899</c:v>
                </c:pt>
                <c:pt idx="7">
                  <c:v>4613</c:v>
                </c:pt>
                <c:pt idx="8">
                  <c:v>2310</c:v>
                </c:pt>
                <c:pt idx="9">
                  <c:v>3178</c:v>
                </c:pt>
                <c:pt idx="10">
                  <c:v>3570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D4-400C-B6DB-8ED4230CF2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6450032"/>
        <c:axId val="156451600"/>
        <c:axId val="0"/>
      </c:bar3DChart>
      <c:catAx>
        <c:axId val="156450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2700000"/>
          <a:lstStyle/>
          <a:p>
            <a:pPr>
              <a:defRPr sz="1400"/>
            </a:pPr>
            <a:endParaRPr lang="de-DE"/>
          </a:p>
        </c:txPr>
        <c:crossAx val="156451600"/>
        <c:crosses val="autoZero"/>
        <c:auto val="1"/>
        <c:lblAlgn val="ctr"/>
        <c:lblOffset val="100"/>
        <c:noMultiLvlLbl val="0"/>
      </c:catAx>
      <c:valAx>
        <c:axId val="156451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645003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/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BA084-58F4-48EB-BF49-26F40DC89D5C}" type="datetimeFigureOut">
              <a:rPr lang="de-DE" smtClean="0"/>
              <a:t>29.08.2016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C70C0-741C-4003-956F-33550BA5F68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9753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A56E-72E8-4795-A786-9B8E6CE04CA1}" type="slidenum">
              <a:rPr lang="de-CH" smtClean="0"/>
              <a:pPr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883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FE2AB-726C-416B-B990-E48EECE76030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9EEBA-913A-411D-B445-3C16D50584C1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EED84-A551-4E9C-9FA2-4A025955E13D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19C8F-43B7-43D0-AE89-1F265DD42920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95521-ED89-4FBF-9D21-6B8A2097518E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2F4DD-F564-48EF-889F-740023C576CA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7BBA4-EC68-4607-97A1-31F9645AF8EC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54A1F-7EC9-45A8-A9E9-B333BF05DD83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34951-DD7D-444E-B97E-DE2DFC9547F8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748BC-1C90-4A42-A29B-561058D281A3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6AFF7-76D5-451F-BD54-E28F5EF72FC2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67ADDC-5C52-442E-8553-3437EF9D1D0A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Mein Ferienziel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Erstellt von eigener Name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Technische Daten III</a:t>
            </a:r>
          </a:p>
        </p:txBody>
      </p:sp>
      <p:pic>
        <p:nvPicPr>
          <p:cNvPr id="3074" name="Picture 2" descr="E:\700) WINGS PowerPoint-Kursunterlagen\WINGS 2007\_Arbeitsdateien\WebSeite\Aquatravel - Bootsferien, Hausbootferien, Kanalboote, Boote-Dateien\vermieter_detail-Dateien\penichette1180_pla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2260" y="1643050"/>
            <a:ext cx="3240000" cy="1182600"/>
          </a:xfrm>
          <a:prstGeom prst="rect">
            <a:avLst/>
          </a:prstGeom>
          <a:noFill/>
        </p:spPr>
      </p:pic>
      <p:pic>
        <p:nvPicPr>
          <p:cNvPr id="3075" name="Picture 3" descr="E:\700) WINGS PowerPoint-Kursunterlagen\WINGS 2007\_Arbeitsdateien\WebSeite\Aquatravel - Bootsferien, Hausbootferien, Kanalboote, Boote-Dateien\vermieter_detail-Dateien\pe1160_bild.jpg"/>
          <p:cNvPicPr>
            <a:picLocks noChangeAspect="1" noChangeArrowheads="1"/>
          </p:cNvPicPr>
          <p:nvPr/>
        </p:nvPicPr>
        <p:blipFill>
          <a:blip r:embed="rId3"/>
          <a:srcRect t="20443" b="15309"/>
          <a:stretch>
            <a:fillRect/>
          </a:stretch>
        </p:blipFill>
        <p:spPr bwMode="auto">
          <a:xfrm>
            <a:off x="747792" y="1643050"/>
            <a:ext cx="3240000" cy="1571636"/>
          </a:xfrm>
          <a:prstGeom prst="rect">
            <a:avLst/>
          </a:prstGeom>
          <a:noFill/>
        </p:spPr>
      </p:pic>
      <p:pic>
        <p:nvPicPr>
          <p:cNvPr id="3076" name="Picture 4" descr="E:\700) WINGS PowerPoint-Kursunterlagen\WINGS 2007\_Arbeitsdateien\WebSeite\Aquatravel - Bootsferien, Hausbootferien, Kanalboote, Boote-Dateien\vermieter_detail-Dateien\pe1160_pla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2260" y="4143380"/>
            <a:ext cx="3240000" cy="1296000"/>
          </a:xfrm>
          <a:prstGeom prst="rect">
            <a:avLst/>
          </a:prstGeom>
          <a:noFill/>
        </p:spPr>
      </p:pic>
      <p:pic>
        <p:nvPicPr>
          <p:cNvPr id="3077" name="Picture 5" descr="E:\700) WINGS PowerPoint-Kursunterlagen\WINGS 2007\_Arbeitsdateien\WebSeite\Aquatravel - Bootsferien, Hausbootferien, Kanalboote, Boote-Dateien\vermieter_detail-Dateien\penichette1180_bild.jpg"/>
          <p:cNvPicPr>
            <a:picLocks noChangeAspect="1" noChangeArrowheads="1"/>
          </p:cNvPicPr>
          <p:nvPr/>
        </p:nvPicPr>
        <p:blipFill>
          <a:blip r:embed="rId5"/>
          <a:srcRect t="16641" b="8477"/>
          <a:stretch>
            <a:fillRect/>
          </a:stretch>
        </p:blipFill>
        <p:spPr bwMode="auto">
          <a:xfrm>
            <a:off x="747792" y="4143380"/>
            <a:ext cx="3240000" cy="1285884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0" y="1285860"/>
            <a:ext cx="4126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1160 FLYING BRIDGE </a:t>
            </a:r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4572000" y="292893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11.60 x 3.85m, Maximale Besatzung 7 Personen, Empfohlen bis 6 Personen</a:t>
            </a:r>
          </a:p>
        </p:txBody>
      </p:sp>
      <p:sp>
        <p:nvSpPr>
          <p:cNvPr id="9" name="Rechteck 8"/>
          <p:cNvSpPr/>
          <p:nvPr/>
        </p:nvSpPr>
        <p:spPr>
          <a:xfrm>
            <a:off x="0" y="3786190"/>
            <a:ext cx="2659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1180-FB </a:t>
            </a:r>
            <a:endParaRPr lang="de-CH" dirty="0"/>
          </a:p>
        </p:txBody>
      </p:sp>
      <p:sp>
        <p:nvSpPr>
          <p:cNvPr id="10" name="Rechteck 9"/>
          <p:cNvSpPr/>
          <p:nvPr/>
        </p:nvSpPr>
        <p:spPr>
          <a:xfrm>
            <a:off x="4572000" y="55007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11.80 x 3.85m, Maximale Besatzung 7 Personen, Empfohlen bis 6 Personen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Technische Daten IV</a:t>
            </a:r>
          </a:p>
        </p:txBody>
      </p:sp>
      <p:pic>
        <p:nvPicPr>
          <p:cNvPr id="4098" name="Picture 2" descr="E:\700) WINGS PowerPoint-Kursunterlagen\WINGS 2007\_Arbeitsdateien\WebSeite\Aquatravel - Bootsferien, Hausbootferien, Kanalboote, Boote-Dateien\vermieter_detail-Dateien\schiffpenichette1400_pla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2260" y="1639863"/>
            <a:ext cx="3240000" cy="1150200"/>
          </a:xfrm>
          <a:prstGeom prst="rect">
            <a:avLst/>
          </a:prstGeom>
          <a:noFill/>
        </p:spPr>
      </p:pic>
      <p:pic>
        <p:nvPicPr>
          <p:cNvPr id="4099" name="Picture 3" descr="E:\700) WINGS PowerPoint-Kursunterlagen\WINGS 2007\_Arbeitsdateien\WebSeite\Aquatravel - Bootsferien, Hausbootferien, Kanalboote, Boote-Dateien\vermieter_detail-Dateien\schiffPenichette1400.bild.jpg"/>
          <p:cNvPicPr>
            <a:picLocks noChangeAspect="1" noChangeArrowheads="1"/>
          </p:cNvPicPr>
          <p:nvPr/>
        </p:nvPicPr>
        <p:blipFill>
          <a:blip r:embed="rId3"/>
          <a:srcRect t="15033"/>
          <a:stretch>
            <a:fillRect/>
          </a:stretch>
        </p:blipFill>
        <p:spPr bwMode="auto">
          <a:xfrm>
            <a:off x="747792" y="1639863"/>
            <a:ext cx="3240000" cy="1211285"/>
          </a:xfrm>
          <a:prstGeom prst="rect">
            <a:avLst/>
          </a:prstGeom>
          <a:noFill/>
        </p:spPr>
      </p:pic>
      <p:pic>
        <p:nvPicPr>
          <p:cNvPr id="4100" name="Picture 4" descr="E:\700) WINGS PowerPoint-Kursunterlagen\WINGS 2007\_Arbeitsdateien\WebSeite\Aquatravel - Bootsferien, Hausbootferien, Kanalboote, Boote-Dateien\vermieter_detail-Dateien\penichette1500fb_pla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2260" y="4159260"/>
            <a:ext cx="3240000" cy="1004400"/>
          </a:xfrm>
          <a:prstGeom prst="rect">
            <a:avLst/>
          </a:prstGeom>
          <a:noFill/>
        </p:spPr>
      </p:pic>
      <p:pic>
        <p:nvPicPr>
          <p:cNvPr id="4101" name="Picture 5" descr="E:\700) WINGS PowerPoint-Kursunterlagen\WINGS 2007\_Arbeitsdateien\WebSeite\Aquatravel - Bootsferien, Hausbootferien, Kanalboote, Boote-Dateien\vermieter_detail-Dateien\penichette1500fb_bild.jpg"/>
          <p:cNvPicPr>
            <a:picLocks noChangeAspect="1" noChangeArrowheads="1"/>
          </p:cNvPicPr>
          <p:nvPr/>
        </p:nvPicPr>
        <p:blipFill>
          <a:blip r:embed="rId5"/>
          <a:srcRect t="18374" b="15480"/>
          <a:stretch>
            <a:fillRect/>
          </a:stretch>
        </p:blipFill>
        <p:spPr bwMode="auto">
          <a:xfrm>
            <a:off x="747792" y="4159260"/>
            <a:ext cx="3240000" cy="1285884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0" y="1285860"/>
            <a:ext cx="4138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1400 FLYING BRIDGE </a:t>
            </a:r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4572000" y="27860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14.00 x 3.85m, Maximale Besatzung 9 Personen, Empfohlen bis 8 Personen</a:t>
            </a:r>
          </a:p>
        </p:txBody>
      </p:sp>
      <p:sp>
        <p:nvSpPr>
          <p:cNvPr id="9" name="Rechteck 8"/>
          <p:cNvSpPr/>
          <p:nvPr/>
        </p:nvSpPr>
        <p:spPr>
          <a:xfrm>
            <a:off x="0" y="3786190"/>
            <a:ext cx="4138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1500 FLYING BRIDGE </a:t>
            </a:r>
            <a:endParaRPr lang="de-CH" dirty="0"/>
          </a:p>
        </p:txBody>
      </p:sp>
      <p:sp>
        <p:nvSpPr>
          <p:cNvPr id="10" name="Rechteck 9"/>
          <p:cNvSpPr/>
          <p:nvPr/>
        </p:nvSpPr>
        <p:spPr>
          <a:xfrm>
            <a:off x="4572000" y="52149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15.00 x 3.85m, Maximale Besatzung 12 Personen, Empfohlen bis 8 Personen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Technische Daten V</a:t>
            </a:r>
          </a:p>
        </p:txBody>
      </p:sp>
      <p:pic>
        <p:nvPicPr>
          <p:cNvPr id="5122" name="Picture 2" descr="E:\700) WINGS PowerPoint-Kursunterlagen\WINGS 2007\_Arbeitsdateien\WebSeite\Aquatravel - Bootsferien, Hausbootferien, Kanalboote, Boote-Dateien\vermieter_detail-Dateien\penichette1120_pla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2260" y="1639863"/>
            <a:ext cx="3240000" cy="1182600"/>
          </a:xfrm>
          <a:prstGeom prst="rect">
            <a:avLst/>
          </a:prstGeom>
          <a:noFill/>
        </p:spPr>
      </p:pic>
      <p:pic>
        <p:nvPicPr>
          <p:cNvPr id="5123" name="Picture 3" descr="E:\700) WINGS PowerPoint-Kursunterlagen\WINGS 2007\_Arbeitsdateien\WebSeite\Aquatravel - Bootsferien, Hausbootferien, Kanalboote, Boote-Dateien\vermieter_detail-Dateien\penichette1120_bi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648" y="1639863"/>
            <a:ext cx="3240000" cy="1279800"/>
          </a:xfrm>
          <a:prstGeom prst="rect">
            <a:avLst/>
          </a:prstGeom>
          <a:noFill/>
        </p:spPr>
      </p:pic>
      <p:pic>
        <p:nvPicPr>
          <p:cNvPr id="5124" name="Picture 4" descr="E:\700) WINGS PowerPoint-Kursunterlagen\WINGS 2007\_Arbeitsdateien\WebSeite\Aquatravel - Bootsferien, Hausbootferien, Kanalboote, Boote-Dateien\vermieter_detail-Dateien\pe1260_pla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2260" y="4159260"/>
            <a:ext cx="3240000" cy="1085400"/>
          </a:xfrm>
          <a:prstGeom prst="rect">
            <a:avLst/>
          </a:prstGeom>
          <a:noFill/>
        </p:spPr>
      </p:pic>
      <p:pic>
        <p:nvPicPr>
          <p:cNvPr id="5125" name="Picture 5" descr="E:\700) WINGS PowerPoint-Kursunterlagen\WINGS 2007\_Arbeitsdateien\WebSeite\Aquatravel - Bootsferien, Hausbootferien, Kanalboote, Boote-Dateien\vermieter_detail-Dateien\pe1260_bil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792" y="4159260"/>
            <a:ext cx="3240000" cy="1296000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0" y="1285860"/>
            <a:ext cx="3826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1120 R TERRASSE </a:t>
            </a:r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4572000" y="27860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11.20 x 3.85m, Maximale Besatzung 6 Personen, Empfohlen bis 4 Personen</a:t>
            </a:r>
          </a:p>
        </p:txBody>
      </p:sp>
      <p:sp>
        <p:nvSpPr>
          <p:cNvPr id="9" name="Rechteck 8"/>
          <p:cNvSpPr/>
          <p:nvPr/>
        </p:nvSpPr>
        <p:spPr>
          <a:xfrm>
            <a:off x="0" y="3786190"/>
            <a:ext cx="3839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1260 R TERRASSE </a:t>
            </a:r>
            <a:endParaRPr lang="de-CH" dirty="0"/>
          </a:p>
        </p:txBody>
      </p:sp>
      <p:sp>
        <p:nvSpPr>
          <p:cNvPr id="10" name="Rechteck 9"/>
          <p:cNvSpPr/>
          <p:nvPr/>
        </p:nvSpPr>
        <p:spPr>
          <a:xfrm>
            <a:off x="4572000" y="52149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12.60 x 3.85m, Maximale Besatzung 10 Personen, Empfohlen bis 6 Personen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Technische Daten VI</a:t>
            </a:r>
          </a:p>
        </p:txBody>
      </p:sp>
      <p:pic>
        <p:nvPicPr>
          <p:cNvPr id="6146" name="Picture 2" descr="E:\700) WINGS PowerPoint-Kursunterlagen\WINGS 2007\_Arbeitsdateien\WebSeite\Aquatravel - Bootsferien, Hausbootferien, Kanalboote, Boote-Dateien\vermieter_detail-Dateien\penichette1500_pla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214554"/>
            <a:ext cx="3240000" cy="923400"/>
          </a:xfrm>
          <a:prstGeom prst="rect">
            <a:avLst/>
          </a:prstGeom>
          <a:noFill/>
        </p:spPr>
      </p:pic>
      <p:pic>
        <p:nvPicPr>
          <p:cNvPr id="6147" name="Picture 3" descr="E:\700) WINGS PowerPoint-Kursunterlagen\WINGS 2007\_Arbeitsdateien\WebSeite\Aquatravel - Bootsferien, Hausbootferien, Kanalboote, Boote-Dateien\vermieter_detail-Dateien\penichette1500_bild.jpg"/>
          <p:cNvPicPr>
            <a:picLocks noChangeAspect="1" noChangeArrowheads="1"/>
          </p:cNvPicPr>
          <p:nvPr/>
        </p:nvPicPr>
        <p:blipFill>
          <a:blip r:embed="rId3"/>
          <a:srcRect t="17499" b="5505"/>
          <a:stretch>
            <a:fillRect/>
          </a:stretch>
        </p:blipFill>
        <p:spPr bwMode="auto">
          <a:xfrm>
            <a:off x="785786" y="2214554"/>
            <a:ext cx="3240000" cy="1571636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0" y="1857364"/>
            <a:ext cx="3852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1500-R TERRASSE </a:t>
            </a:r>
            <a:endParaRPr lang="de-CH" dirty="0"/>
          </a:p>
        </p:txBody>
      </p:sp>
      <p:sp>
        <p:nvSpPr>
          <p:cNvPr id="6" name="Rechteck 5"/>
          <p:cNvSpPr/>
          <p:nvPr/>
        </p:nvSpPr>
        <p:spPr>
          <a:xfrm>
            <a:off x="4572000" y="335756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15.00 x 3.85m, Maximale Besatzung 12 Personen, Empfohlen bis 8 Personen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/>
              <a:t>Mietpreise pro </a:t>
            </a:r>
            <a:r>
              <a:rPr lang="de-CH"/>
              <a:t>Woche 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380060"/>
              </p:ext>
            </p:extLst>
          </p:nvPr>
        </p:nvGraphicFramePr>
        <p:xfrm>
          <a:off x="457200" y="1600200"/>
          <a:ext cx="82296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Schiffstyp/</a:t>
                      </a:r>
                      <a:r>
                        <a:rPr lang="de-CH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</a:t>
                      </a:r>
                      <a:r>
                        <a:rPr lang="de-CH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Besatzung</a:t>
                      </a:r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Nebensaison/Woche</a:t>
                      </a:r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Hauptsaison/Woche</a:t>
                      </a:r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935 	3+2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1‘610.00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2‘814.00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1107 	5+2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1‘792.00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3‘150.00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1‘791.00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CHF3‘150.00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1020	4+1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2‘485.00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CHF4‘368.00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1160	6+1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3‘024.00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CHF4‘732.00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1180	6+1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3‘696.00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CHF5‘775.00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1400	8+1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3‘899.00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CHF6‘097.00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1500	8+4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4‘613.00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CHF7‘196.00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it-IT" dirty="0"/>
                        <a:t>PENICHETTE 1120	4+2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2‘310.00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CHF4‘060.00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it-IT" dirty="0"/>
                        <a:t>PENICHETTE 1260	6+4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3‘178.00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CHF4‘949.00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1425" algn="r"/>
                        </a:tabLst>
                        <a:defRPr/>
                      </a:pPr>
                      <a:r>
                        <a:rPr lang="de-CH" dirty="0"/>
                        <a:t>PENICHETTE 1500	8+4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424113" algn="r"/>
                        </a:tabLst>
                      </a:pPr>
                      <a:r>
                        <a:rPr lang="de-CH" dirty="0"/>
                        <a:t>CHF	3‘570.00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CHF5‘565.00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de-CH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Preise im Überblick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8975887"/>
              </p:ext>
            </p:extLst>
          </p:nvPr>
        </p:nvGraphicFramePr>
        <p:xfrm>
          <a:off x="457200" y="1600201"/>
          <a:ext cx="8363272" cy="40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Ihr Nutzen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KEIN Stress</a:t>
            </a:r>
          </a:p>
          <a:p>
            <a:r>
              <a:rPr lang="de-CH" dirty="0"/>
              <a:t>KEIN Radio</a:t>
            </a:r>
          </a:p>
          <a:p>
            <a:r>
              <a:rPr lang="de-CH" dirty="0"/>
              <a:t>KEINE Zeitung</a:t>
            </a:r>
          </a:p>
          <a:p>
            <a:r>
              <a:rPr lang="de-CH" dirty="0"/>
              <a:t>KEIN (Fast) Zeitdruck</a:t>
            </a:r>
          </a:p>
          <a:p>
            <a:r>
              <a:rPr lang="de-CH" dirty="0"/>
              <a:t>Sie können sich total entspannen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Haben Sie noch Fragen?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Bootsferien in Deutschland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CH" sz="2800" dirty="0"/>
              <a:t>Wo können Sie Bootsferien erleben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Land und Leute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Ferientipps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Technische Bootsdaten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Ferienpreise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Ausstattung/Extras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Ihr Nutzen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Ihre Ansprechpartner</a:t>
            </a:r>
          </a:p>
          <a:p>
            <a:pPr>
              <a:lnSpc>
                <a:spcPct val="90000"/>
              </a:lnSpc>
            </a:pPr>
            <a:r>
              <a:rPr lang="de-CH" sz="2800" dirty="0"/>
              <a:t>Fragen/Bemerkungen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Land und Leute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CH" b="1" dirty="0"/>
              <a:t>Mecklenburg</a:t>
            </a:r>
            <a:endParaRPr lang="de-CH" dirty="0"/>
          </a:p>
          <a:p>
            <a:r>
              <a:rPr lang="de-CH" dirty="0"/>
              <a:t>Wasserstrassennetz von 2500 Kilometern</a:t>
            </a:r>
          </a:p>
          <a:p>
            <a:r>
              <a:rPr lang="de-CH" dirty="0"/>
              <a:t>Mecklenburgischen Seen - Märkischen Gewässer - das grösste Wassersportrevier Europas</a:t>
            </a:r>
          </a:p>
          <a:p>
            <a:r>
              <a:rPr lang="de-CH" dirty="0"/>
              <a:t>Ursprüngliche Landschaften, riesigen Waldgebieten, unzählige Seen, verträumte Dörfer</a:t>
            </a:r>
          </a:p>
          <a:p>
            <a:r>
              <a:rPr lang="de-CH" dirty="0"/>
              <a:t>attraktiven Wasserwegen von Havel und Spree</a:t>
            </a:r>
          </a:p>
          <a:p>
            <a:r>
              <a:rPr lang="de-CH" dirty="0"/>
              <a:t>ohne Führerschein</a:t>
            </a:r>
          </a:p>
          <a:p>
            <a:r>
              <a:rPr lang="de-CH" dirty="0"/>
              <a:t>unvergleichliche Naturlandschaft</a:t>
            </a:r>
          </a:p>
          <a:p>
            <a:r>
              <a:rPr lang="de-CH" dirty="0"/>
              <a:t>Sie sind begeistert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Tipps für Ihr Ferienvergnügen 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/>
              <a:t>Hausbootferien eignen sich für</a:t>
            </a:r>
          </a:p>
          <a:p>
            <a:pPr lvl="1"/>
            <a:r>
              <a:rPr lang="de-CH" dirty="0"/>
              <a:t>Familien, Gruppen, Schulabschlussreisen, Freunden, zu zweit</a:t>
            </a:r>
          </a:p>
          <a:p>
            <a:r>
              <a:rPr lang="de-CH" dirty="0"/>
              <a:t>viel Abwechslung und Erholung</a:t>
            </a:r>
          </a:p>
          <a:p>
            <a:r>
              <a:rPr lang="de-CH" dirty="0"/>
              <a:t>Mindestalter des Kapitäns 21 Jahre</a:t>
            </a:r>
          </a:p>
          <a:p>
            <a:r>
              <a:rPr lang="de-CH" dirty="0"/>
              <a:t>Freiheit des Bordlebens</a:t>
            </a:r>
          </a:p>
          <a:p>
            <a:r>
              <a:rPr lang="de-CH" dirty="0"/>
              <a:t>schönsten Binnengewässern</a:t>
            </a:r>
          </a:p>
          <a:p>
            <a:r>
              <a:rPr lang="de-CH" dirty="0"/>
              <a:t>Legen Sie an wo es Ihnen gefällt</a:t>
            </a:r>
          </a:p>
          <a:p>
            <a:r>
              <a:rPr lang="de-CH" dirty="0"/>
              <a:t>knüpfen Sie Kontakt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Tipps für Ihr Ferienvergnügen II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/>
              <a:t>Kultur</a:t>
            </a:r>
          </a:p>
          <a:p>
            <a:pPr lvl="1"/>
            <a:r>
              <a:rPr lang="de-CH" dirty="0"/>
              <a:t>Kulturelle, historische Bauwerke</a:t>
            </a:r>
          </a:p>
          <a:p>
            <a:pPr lvl="1"/>
            <a:r>
              <a:rPr lang="de-CH" dirty="0"/>
              <a:t>einheimischen Restaurants</a:t>
            </a:r>
          </a:p>
          <a:p>
            <a:pPr lvl="1"/>
            <a:r>
              <a:rPr lang="de-CH" dirty="0"/>
              <a:t>Spezialitäten der Region</a:t>
            </a:r>
          </a:p>
          <a:p>
            <a:r>
              <a:rPr lang="de-CH" dirty="0"/>
              <a:t>Ferien für Anfänger / Profis</a:t>
            </a:r>
          </a:p>
          <a:p>
            <a:pPr lvl="1"/>
            <a:r>
              <a:rPr lang="de-CH" dirty="0"/>
              <a:t>Anfängern - wenig Schleusen</a:t>
            </a:r>
          </a:p>
          <a:p>
            <a:pPr lvl="1"/>
            <a:r>
              <a:rPr lang="de-CH" dirty="0"/>
              <a:t>verschiedene Bootstypen</a:t>
            </a:r>
          </a:p>
          <a:p>
            <a:pPr lvl="1"/>
            <a:r>
              <a:rPr lang="de-CH" dirty="0"/>
              <a:t>bequemem, herkömmlichem Hausboot, eleganten, </a:t>
            </a:r>
            <a:r>
              <a:rPr lang="de-CH" dirty="0" err="1"/>
              <a:t>luxurieusen</a:t>
            </a:r>
            <a:r>
              <a:rPr lang="de-CH" dirty="0"/>
              <a:t> Kajütkreuzer</a:t>
            </a:r>
          </a:p>
          <a:p>
            <a:r>
              <a:rPr lang="de-CH" dirty="0"/>
              <a:t>ab 2 bis zu 12 Personen</a:t>
            </a:r>
          </a:p>
          <a:p>
            <a:r>
              <a:rPr lang="de-CH" dirty="0"/>
              <a:t>für jedes Budget. </a:t>
            </a:r>
          </a:p>
          <a:p>
            <a:endParaRPr lang="de-CH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Locaboat, Ihr Schiffstyp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LOCABOAT, HOLIDAYS</a:t>
            </a:r>
          </a:p>
          <a:p>
            <a:r>
              <a:rPr lang="de-CH"/>
              <a:t>Erbauer und Vermieter</a:t>
            </a:r>
          </a:p>
          <a:p>
            <a:r>
              <a:rPr lang="de-CH"/>
              <a:t>Bezeichnung „PENICHETTES“</a:t>
            </a:r>
          </a:p>
          <a:p>
            <a:r>
              <a:rPr lang="de-CH"/>
              <a:t>Flying Bridge (neuste Bauart)</a:t>
            </a:r>
          </a:p>
          <a:p>
            <a:r>
              <a:rPr lang="de-CH"/>
              <a:t>Terrasse (neuerer Bauart)</a:t>
            </a:r>
          </a:p>
          <a:p>
            <a:r>
              <a:rPr lang="de-CH"/>
              <a:t>Classique (ältere Bauart)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Ausstattung/Extras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CH" dirty="0"/>
              <a:t>Komplette Reiseunterlagen</a:t>
            </a:r>
          </a:p>
          <a:p>
            <a:pPr lvl="1"/>
            <a:r>
              <a:rPr lang="de-CH" dirty="0"/>
              <a:t>Handbuch, genaue Flusskarte, Checkliste, Inventarliste, Karten und allgemeinen Informationen</a:t>
            </a:r>
          </a:p>
          <a:p>
            <a:pPr lvl="1"/>
            <a:r>
              <a:rPr lang="de-CH" dirty="0"/>
              <a:t>bei Übernahme des Bootes - genaue Einweisung ins Bordleben</a:t>
            </a:r>
          </a:p>
          <a:p>
            <a:pPr lvl="1"/>
            <a:r>
              <a:rPr lang="de-CH" dirty="0"/>
              <a:t>diversen Prospekten</a:t>
            </a:r>
          </a:p>
          <a:p>
            <a:pPr lvl="1"/>
            <a:r>
              <a:rPr lang="de-CH" dirty="0"/>
              <a:t>detaillierte Angaben</a:t>
            </a:r>
          </a:p>
          <a:p>
            <a:pPr lvl="1"/>
            <a:r>
              <a:rPr lang="de-CH" dirty="0"/>
              <a:t>Reviere, Einwegfahrten, Distanzen, Bootstypen, etc</a:t>
            </a:r>
          </a:p>
          <a:p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CH" dirty="0"/>
              <a:t>Kaution</a:t>
            </a:r>
          </a:p>
          <a:p>
            <a:pPr lvl="1"/>
            <a:r>
              <a:rPr lang="de-CH" dirty="0"/>
              <a:t>500€ - 1000€ in bar</a:t>
            </a:r>
          </a:p>
          <a:p>
            <a:pPr lvl="1"/>
            <a:r>
              <a:rPr lang="de-CH" dirty="0"/>
              <a:t>Euro-, Visa- oder </a:t>
            </a:r>
            <a:r>
              <a:rPr lang="de-CH" dirty="0" err="1"/>
              <a:t>American-Card</a:t>
            </a:r>
            <a:r>
              <a:rPr lang="de-CH" dirty="0"/>
              <a:t>, Euroschecks</a:t>
            </a:r>
          </a:p>
          <a:p>
            <a:r>
              <a:rPr lang="de-CH" dirty="0"/>
              <a:t>Zahlungsweise</a:t>
            </a:r>
          </a:p>
          <a:p>
            <a:pPr lvl="1"/>
            <a:r>
              <a:rPr lang="de-CH" dirty="0"/>
              <a:t>Anzahlung bei Vertragsschluss</a:t>
            </a:r>
          </a:p>
          <a:p>
            <a:pPr lvl="1"/>
            <a:r>
              <a:rPr lang="de-CH" dirty="0"/>
              <a:t>Restzahlung bei Reisebeginn</a:t>
            </a:r>
          </a:p>
          <a:p>
            <a:r>
              <a:rPr lang="de-CH" dirty="0"/>
              <a:t>Bootsübergabe, respektive Bootsabgabe</a:t>
            </a:r>
          </a:p>
          <a:p>
            <a:pPr lvl="1"/>
            <a:r>
              <a:rPr lang="de-CH" dirty="0"/>
              <a:t>Check-in Montag, Freitag oder Samstag</a:t>
            </a:r>
          </a:p>
          <a:p>
            <a:pPr lvl="2"/>
            <a:r>
              <a:rPr lang="de-CH" dirty="0"/>
              <a:t>Ab 16:00Uhr</a:t>
            </a:r>
          </a:p>
          <a:p>
            <a:pPr lvl="1"/>
            <a:r>
              <a:rPr lang="de-CH" dirty="0" err="1"/>
              <a:t>Check-out</a:t>
            </a:r>
            <a:r>
              <a:rPr lang="de-CH" dirty="0"/>
              <a:t> Montag, Freitag oder Samstag</a:t>
            </a:r>
          </a:p>
          <a:p>
            <a:pPr lvl="2"/>
            <a:r>
              <a:rPr lang="de-CH" dirty="0"/>
              <a:t>Ab 09:00Uhr</a:t>
            </a:r>
          </a:p>
          <a:p>
            <a:pPr lvl="1"/>
            <a:endParaRPr lang="de-CH" dirty="0"/>
          </a:p>
          <a:p>
            <a:pPr lvl="1"/>
            <a:endParaRPr lang="de-CH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Technische Daten I</a:t>
            </a:r>
          </a:p>
        </p:txBody>
      </p:sp>
      <p:pic>
        <p:nvPicPr>
          <p:cNvPr id="1026" name="Picture 2" descr="E:\700) WINGS PowerPoint-Kursunterlagen\WINGS 2007\_Arbeitsdateien\WebSeite\Aquatravel - Bootsferien, Hausbootferien, Kanalboote, Boote-Dateien\vermieter_detail-Dateien\pe935_pla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2260" y="4159260"/>
            <a:ext cx="3240000" cy="1101600"/>
          </a:xfrm>
          <a:prstGeom prst="rect">
            <a:avLst/>
          </a:prstGeom>
          <a:noFill/>
        </p:spPr>
      </p:pic>
      <p:pic>
        <p:nvPicPr>
          <p:cNvPr id="1027" name="Picture 3" descr="E:\700) WINGS PowerPoint-Kursunterlagen\WINGS 2007\_Arbeitsdateien\WebSeite\Aquatravel - Bootsferien, Hausbootferien, Kanalboote, Boote-Dateien\vermieter_detail-Dateien\schiffpenichette1107_bild.jpg"/>
          <p:cNvPicPr>
            <a:picLocks noChangeAspect="1" noChangeArrowheads="1"/>
          </p:cNvPicPr>
          <p:nvPr/>
        </p:nvPicPr>
        <p:blipFill>
          <a:blip r:embed="rId4"/>
          <a:srcRect t="17499" b="9005"/>
          <a:stretch>
            <a:fillRect/>
          </a:stretch>
        </p:blipFill>
        <p:spPr bwMode="auto">
          <a:xfrm>
            <a:off x="747792" y="4156095"/>
            <a:ext cx="3240000" cy="1500198"/>
          </a:xfrm>
          <a:prstGeom prst="rect">
            <a:avLst/>
          </a:prstGeom>
          <a:noFill/>
        </p:spPr>
      </p:pic>
      <p:pic>
        <p:nvPicPr>
          <p:cNvPr id="1028" name="Picture 4" descr="E:\700) WINGS PowerPoint-Kursunterlagen\WINGS 2007\_Arbeitsdateien\WebSeite\Aquatravel - Bootsferien, Hausbootferien, Kanalboote, Boote-Dateien\vermieter_detail-Dateien\schiffpenichette1107_plan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02260" y="1621314"/>
            <a:ext cx="3240000" cy="1004400"/>
          </a:xfrm>
          <a:prstGeom prst="rect">
            <a:avLst/>
          </a:prstGeom>
          <a:noFill/>
        </p:spPr>
      </p:pic>
      <p:pic>
        <p:nvPicPr>
          <p:cNvPr id="1029" name="Picture 5" descr="E:\700) WINGS PowerPoint-Kursunterlagen\WINGS 2007\_Arbeitsdateien\WebSeite\Aquatravel - Bootsferien, Hausbootferien, Kanalboote, Boote-Dateien\vermieter_detail-Dateien\pe935_bild.jpg"/>
          <p:cNvPicPr>
            <a:picLocks noChangeAspect="1" noChangeArrowheads="1"/>
          </p:cNvPicPr>
          <p:nvPr/>
        </p:nvPicPr>
        <p:blipFill>
          <a:blip r:embed="rId6"/>
          <a:srcRect t="24306"/>
          <a:stretch>
            <a:fillRect/>
          </a:stretch>
        </p:blipFill>
        <p:spPr bwMode="auto">
          <a:xfrm>
            <a:off x="747792" y="1652588"/>
            <a:ext cx="3240000" cy="1557334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428596" y="1285860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935 R CLASSIQUE </a:t>
            </a:r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4572000" y="27860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9.30 x 3.10m, Maximale Besatzung 5 Personen, Empfohlen bis 3 Personen</a:t>
            </a:r>
          </a:p>
        </p:txBody>
      </p:sp>
      <p:sp>
        <p:nvSpPr>
          <p:cNvPr id="9" name="Rechteck 8"/>
          <p:cNvSpPr/>
          <p:nvPr/>
        </p:nvSpPr>
        <p:spPr>
          <a:xfrm>
            <a:off x="357158" y="3786190"/>
            <a:ext cx="3916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1107 R CLASSIQUE </a:t>
            </a:r>
            <a:endParaRPr lang="de-CH" dirty="0"/>
          </a:p>
        </p:txBody>
      </p:sp>
      <p:sp>
        <p:nvSpPr>
          <p:cNvPr id="10" name="Rechteck 9"/>
          <p:cNvSpPr/>
          <p:nvPr/>
        </p:nvSpPr>
        <p:spPr>
          <a:xfrm>
            <a:off x="4572000" y="53578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11.00 x 3.10m, Maximale Besatzung 7 Personen, Empfohlen bis 5 Personen</a:t>
            </a:r>
            <a:br>
              <a:rPr lang="de-CH" dirty="0"/>
            </a:br>
            <a:endParaRPr lang="de-CH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Technische Daten II</a:t>
            </a:r>
          </a:p>
        </p:txBody>
      </p:sp>
      <p:pic>
        <p:nvPicPr>
          <p:cNvPr id="2050" name="Picture 2" descr="E:\700) WINGS PowerPoint-Kursunterlagen\WINGS 2007\_Arbeitsdateien\WebSeite\Aquatravel - Bootsferien, Hausbootferien, Kanalboote, Boote-Dateien\vermieter_detail-Dateien\locaboat_penichitte_1106.jpg"/>
          <p:cNvPicPr>
            <a:picLocks noChangeAspect="1" noChangeArrowheads="1"/>
          </p:cNvPicPr>
          <p:nvPr/>
        </p:nvPicPr>
        <p:blipFill>
          <a:blip r:embed="rId2"/>
          <a:srcRect t="20044"/>
          <a:stretch>
            <a:fillRect/>
          </a:stretch>
        </p:blipFill>
        <p:spPr bwMode="auto">
          <a:xfrm>
            <a:off x="738135" y="1639863"/>
            <a:ext cx="3240000" cy="1424810"/>
          </a:xfrm>
          <a:prstGeom prst="rect">
            <a:avLst/>
          </a:prstGeom>
          <a:noFill/>
        </p:spPr>
      </p:pic>
      <p:pic>
        <p:nvPicPr>
          <p:cNvPr id="2051" name="Picture 3" descr="E:\700) WINGS PowerPoint-Kursunterlagen\WINGS 2007\_Arbeitsdateien\WebSeite\Aquatravel - Bootsferien, Hausbootferien, Kanalboote, Boote-Dateien\vermieter_detail-Dateien\locaboat_penichitte_110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1917" y="1639863"/>
            <a:ext cx="3240000" cy="1004400"/>
          </a:xfrm>
          <a:prstGeom prst="rect">
            <a:avLst/>
          </a:prstGeom>
          <a:noFill/>
        </p:spPr>
      </p:pic>
      <p:pic>
        <p:nvPicPr>
          <p:cNvPr id="2052" name="Picture 4" descr="E:\700) WINGS PowerPoint-Kursunterlagen\WINGS 2007\_Arbeitsdateien\WebSeite\Aquatravel - Bootsferien, Hausbootferien, Kanalboote, Boote-Dateien\vermieter_detail-Dateien\schiffpenichette1020_bild.jpg"/>
          <p:cNvPicPr>
            <a:picLocks noChangeAspect="1" noChangeArrowheads="1"/>
          </p:cNvPicPr>
          <p:nvPr/>
        </p:nvPicPr>
        <p:blipFill>
          <a:blip r:embed="rId4"/>
          <a:srcRect t="16454" b="21019"/>
          <a:stretch>
            <a:fillRect/>
          </a:stretch>
        </p:blipFill>
        <p:spPr bwMode="auto">
          <a:xfrm>
            <a:off x="747792" y="4159260"/>
            <a:ext cx="3240000" cy="1357322"/>
          </a:xfrm>
          <a:prstGeom prst="rect">
            <a:avLst/>
          </a:prstGeom>
          <a:noFill/>
        </p:spPr>
      </p:pic>
      <p:pic>
        <p:nvPicPr>
          <p:cNvPr id="2053" name="Picture 5" descr="E:\700) WINGS PowerPoint-Kursunterlagen\WINGS 2007\_Arbeitsdateien\WebSeite\Aquatravel - Bootsferien, Hausbootferien, Kanalboote, Boote-Dateien\vermieter_detail-Dateien\schiffpenichete1020_plan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02260" y="4159260"/>
            <a:ext cx="3240000" cy="1296000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0" y="12858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b="1" dirty="0"/>
              <a:t>PENICHETTE 1106</a:t>
            </a:r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4572000" y="28574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11 x 3.10m, Maximale Besatzung 7 Personen, Empfohlen bis 5 Personen</a:t>
            </a:r>
          </a:p>
        </p:txBody>
      </p:sp>
      <p:sp>
        <p:nvSpPr>
          <p:cNvPr id="9" name="Rechteck 8"/>
          <p:cNvSpPr/>
          <p:nvPr/>
        </p:nvSpPr>
        <p:spPr>
          <a:xfrm>
            <a:off x="0" y="3786190"/>
            <a:ext cx="4138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/>
              <a:t>PENICHETTE 1020 FLYING BRIDGE </a:t>
            </a:r>
            <a:endParaRPr lang="de-CH" dirty="0"/>
          </a:p>
        </p:txBody>
      </p:sp>
      <p:sp>
        <p:nvSpPr>
          <p:cNvPr id="10" name="Rechteck 9"/>
          <p:cNvSpPr/>
          <p:nvPr/>
        </p:nvSpPr>
        <p:spPr>
          <a:xfrm>
            <a:off x="4572000" y="55721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Grösse: 10.20 x 4.55m, Maximale Besatzung 5 Personen, Empfohlen bis 4 Personen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568</Words>
  <Application>Microsoft Office PowerPoint</Application>
  <PresentationFormat>Bildschirmpräsentation (4:3)</PresentationFormat>
  <Paragraphs>140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Arial</vt:lpstr>
      <vt:lpstr>Calibri</vt:lpstr>
      <vt:lpstr>Standarddesign</vt:lpstr>
      <vt:lpstr>Mein Ferienziel</vt:lpstr>
      <vt:lpstr>Bootsferien in Deutschland</vt:lpstr>
      <vt:lpstr>Land und Leute</vt:lpstr>
      <vt:lpstr>Tipps für Ihr Ferienvergnügen I</vt:lpstr>
      <vt:lpstr>Tipps für Ihr Ferienvergnügen II</vt:lpstr>
      <vt:lpstr>Locaboat, Ihr Schiffstyp</vt:lpstr>
      <vt:lpstr>Ausstattung/Extras</vt:lpstr>
      <vt:lpstr>Technische Daten I</vt:lpstr>
      <vt:lpstr>Technische Daten II</vt:lpstr>
      <vt:lpstr>Technische Daten III</vt:lpstr>
      <vt:lpstr>Technische Daten IV</vt:lpstr>
      <vt:lpstr>Technische Daten V</vt:lpstr>
      <vt:lpstr>Technische Daten VI</vt:lpstr>
      <vt:lpstr>Mietpreise pro Woche </vt:lpstr>
      <vt:lpstr>Preise im Überblick</vt:lpstr>
      <vt:lpstr>Ihr Nutzen</vt:lpstr>
      <vt:lpstr>Haben Sie noch Fragen?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2015-02-13T15:37:32Z</dcterms:created>
  <dcterms:modified xsi:type="dcterms:W3CDTF">2016-08-29T15:48:30Z</dcterms:modified>
</cp:coreProperties>
</file>