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68" r:id="rId8"/>
    <p:sldId id="271" r:id="rId9"/>
    <p:sldId id="269" r:id="rId10"/>
    <p:sldId id="274" r:id="rId11"/>
    <p:sldId id="272" r:id="rId12"/>
    <p:sldId id="27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432" autoAdjust="0"/>
  </p:normalViewPr>
  <p:slideViewPr>
    <p:cSldViewPr>
      <p:cViewPr varScale="1">
        <p:scale>
          <a:sx n="95" d="100"/>
          <a:sy n="95" d="100"/>
        </p:scale>
        <p:origin x="60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8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9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9" cy="2554758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500385" y="1828799"/>
            <a:ext cx="990599" cy="228659"/>
          </a:xfrm>
        </p:spPr>
        <p:txBody>
          <a:bodyPr anchor="t" anchorCtr="0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20D3CE52-7B58-4937-A4E0-08FA4EEB1E5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236209" y="3264406"/>
            <a:ext cx="3859795" cy="22866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de-CH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5279" y="292609"/>
            <a:ext cx="628813" cy="767687"/>
          </a:xfrm>
        </p:spPr>
        <p:txBody>
          <a:bodyPr/>
          <a:lstStyle>
            <a:lvl1pPr>
              <a:defRPr sz="2800" b="0" i="0" baseline="0">
                <a:latin typeface="+mj-lt"/>
              </a:defRPr>
            </a:lvl1pPr>
          </a:lstStyle>
          <a:p>
            <a:fld id="{7B5D05DC-3574-4C90-B2F7-33AAE8826A9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62857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CE52-7B58-4937-A4E0-08FA4EEB1E5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05DC-3574-4C90-B2F7-33AAE8826A9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83239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Rectangle 13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0"/>
            <a:ext cx="6422004" cy="1653117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509006"/>
            <a:ext cx="6422003" cy="2515873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CE52-7B58-4937-A4E0-08FA4EEB1E5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8" name="Rectangle 1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05DC-3574-4C90-B2F7-33AAE8826A9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27175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36" name="Freeform 35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0" name="TextBox 9"/>
          <p:cNvSpPr txBox="1"/>
          <p:nvPr/>
        </p:nvSpPr>
        <p:spPr>
          <a:xfrm>
            <a:off x="644721" y="654263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27454" y="2900539"/>
            <a:ext cx="5389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9" y="914401"/>
            <a:ext cx="6160385" cy="2894878"/>
          </a:xfrm>
        </p:spPr>
        <p:txBody>
          <a:bodyPr/>
          <a:lstStyle>
            <a:lvl1pPr>
              <a:defRPr sz="36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87279" y="3814473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fld id="{20D3CE52-7B58-4937-A4E0-08FA4EEB1E5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de-CH"/>
          </a:p>
        </p:txBody>
      </p:sp>
      <p:sp>
        <p:nvSpPr>
          <p:cNvPr id="43" name="Rectangle 42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05DC-3574-4C90-B2F7-33AAE8826A9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09144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11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399"/>
            <a:ext cx="6422004" cy="209550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CE52-7B58-4937-A4E0-08FA4EEB1E5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5" name="Rectangle 1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05DC-3574-4C90-B2F7-33AAE8826A9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087519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884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8884" y="2489199"/>
            <a:ext cx="231098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8884" y="3147164"/>
            <a:ext cx="2310988" cy="287771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9201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4"/>
            <a:ext cx="232675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39" cy="288836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CE52-7B58-4937-A4E0-08FA4EEB1E5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05DC-3574-4C90-B2F7-33AAE8826A9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982446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36973"/>
            <a:ext cx="6423592" cy="699992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39" y="4188546"/>
            <a:ext cx="2314064" cy="64901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8" y="4837558"/>
            <a:ext cx="2309280" cy="118732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7" y="4188546"/>
            <a:ext cx="233090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9200"/>
            <a:ext cx="2025182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7" y="4846509"/>
            <a:ext cx="2330904" cy="11783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84814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5" y="2489200"/>
            <a:ext cx="2018839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6510"/>
            <a:ext cx="2299492" cy="118902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CE52-7B58-4937-A4E0-08FA4EEB1E5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05DC-3574-4C90-B2F7-33AAE8826A9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43037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1" y="2489200"/>
            <a:ext cx="6343201" cy="3530600"/>
          </a:xfrm>
        </p:spPr>
        <p:txBody>
          <a:bodyPr vert="eaVert" anchor="t" anchorCtr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CE52-7B58-4937-A4E0-08FA4EEB1E5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05DC-3574-4C90-B2F7-33AAE8826A9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353591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b" anchorCtr="0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8235" y="1447799"/>
            <a:ext cx="4435439" cy="4571999"/>
          </a:xfrm>
        </p:spPr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CE52-7B58-4937-A4E0-08FA4EEB1E5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3" name="Rectangle 12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05DC-3574-4C90-B2F7-33AAE8826A9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93241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CE52-7B58-4937-A4E0-08FA4EEB1E5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05DC-3574-4C90-B2F7-33AAE8826A9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45374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CE52-7B58-4937-A4E0-08FA4EEB1E5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3" name="Rectangle 12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05DC-3574-4C90-B2F7-33AAE8826A9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554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CE52-7B58-4937-A4E0-08FA4EEB1E5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05DC-3574-4C90-B2F7-33AAE8826A9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33508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490"/>
            <a:ext cx="3636978" cy="2771311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79" cy="2771312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CE52-7B58-4937-A4E0-08FA4EEB1E5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05DC-3574-4C90-B2F7-33AAE8826A9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60199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CE52-7B58-4937-A4E0-08FA4EEB1E5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05DC-3574-4C90-B2F7-33AAE8826A9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60269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CE52-7B58-4937-A4E0-08FA4EEB1E5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05DC-3574-4C90-B2F7-33AAE8826A9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8071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97437"/>
            <a:ext cx="2712589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086844"/>
            <a:ext cx="2712590" cy="292541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CE52-7B58-4937-A4E0-08FA4EEB1E5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05DC-3574-4C90-B2F7-33AAE8826A9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32450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362190"/>
            <a:ext cx="2987087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1591" y="3088562"/>
            <a:ext cx="3001938" cy="244863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CE52-7B58-4937-A4E0-08FA4EEB1E5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05DC-3574-4C90-B2F7-33AAE8826A9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38933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1854142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3564" y="925605"/>
            <a:ext cx="6346078" cy="7113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71444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20D3CE52-7B58-4937-A4E0-08FA4EEB1E5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17" name="Rectangle 1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B5D05DC-3574-4C90-B2F7-33AAE8826A9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69568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6729895" cy="2070472"/>
          </a:xfrm>
        </p:spPr>
        <p:txBody>
          <a:bodyPr/>
          <a:lstStyle/>
          <a:p>
            <a:r>
              <a:rPr lang="de-CH" dirty="0">
                <a:solidFill>
                  <a:srgbClr val="CC9900"/>
                </a:solidFill>
              </a:rPr>
              <a:t>Weihnachtsshopping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283968" y="4725144"/>
            <a:ext cx="2952328" cy="1296144"/>
          </a:xfrm>
        </p:spPr>
        <p:txBody>
          <a:bodyPr/>
          <a:lstStyle/>
          <a:p>
            <a:pPr algn="r"/>
            <a:r>
              <a:rPr lang="de-CH" dirty="0">
                <a:solidFill>
                  <a:schemeClr val="bg1"/>
                </a:solidFill>
              </a:rPr>
              <a:t>Mit dem Auto, </a:t>
            </a:r>
            <a:br>
              <a:rPr lang="de-CH" dirty="0">
                <a:solidFill>
                  <a:schemeClr val="bg1"/>
                </a:solidFill>
              </a:rPr>
            </a:br>
            <a:r>
              <a:rPr lang="de-CH" dirty="0">
                <a:solidFill>
                  <a:schemeClr val="bg1"/>
                </a:solidFill>
              </a:rPr>
              <a:t>der Bahn</a:t>
            </a:r>
            <a:br>
              <a:rPr lang="de-CH" dirty="0">
                <a:solidFill>
                  <a:schemeClr val="bg1"/>
                </a:solidFill>
              </a:rPr>
            </a:br>
            <a:r>
              <a:rPr lang="de-CH" dirty="0">
                <a:solidFill>
                  <a:schemeClr val="bg1"/>
                </a:solidFill>
              </a:rPr>
              <a:t>oder dem Flugzeug</a:t>
            </a:r>
          </a:p>
        </p:txBody>
      </p:sp>
      <p:sp>
        <p:nvSpPr>
          <p:cNvPr id="4" name="Stern: 5 Zacken 3"/>
          <p:cNvSpPr/>
          <p:nvPr/>
        </p:nvSpPr>
        <p:spPr>
          <a:xfrm>
            <a:off x="5580112" y="1556792"/>
            <a:ext cx="1080120" cy="1080120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Stern: 5 Zacken 4"/>
          <p:cNvSpPr/>
          <p:nvPr/>
        </p:nvSpPr>
        <p:spPr>
          <a:xfrm rot="1629531">
            <a:off x="4319972" y="844295"/>
            <a:ext cx="1440160" cy="1440160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764704"/>
            <a:ext cx="7943880" cy="1143000"/>
          </a:xfrm>
        </p:spPr>
        <p:txBody>
          <a:bodyPr>
            <a:normAutofit/>
          </a:bodyPr>
          <a:lstStyle/>
          <a:p>
            <a:pPr>
              <a:tabLst>
                <a:tab pos="7718425" algn="r"/>
              </a:tabLst>
            </a:pPr>
            <a:r>
              <a:rPr lang="de-CH" b="1" dirty="0"/>
              <a:t>Holiday Inn</a:t>
            </a:r>
            <a:br>
              <a:rPr lang="de-CH" b="1" dirty="0"/>
            </a:br>
            <a:r>
              <a:rPr lang="de-CH" b="1" dirty="0"/>
              <a:t>London-</a:t>
            </a:r>
            <a:r>
              <a:rPr lang="de-CH" b="1" dirty="0" err="1"/>
              <a:t>Mayfair</a:t>
            </a:r>
            <a:r>
              <a:rPr lang="de-CH" b="1" dirty="0"/>
              <a:t> 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CH" dirty="0"/>
              <a:t>Zimmer</a:t>
            </a:r>
          </a:p>
          <a:p>
            <a:pPr lvl="1"/>
            <a:r>
              <a:rPr lang="de-CH" dirty="0"/>
              <a:t>Doppelbett</a:t>
            </a:r>
          </a:p>
          <a:p>
            <a:pPr lvl="1"/>
            <a:r>
              <a:rPr lang="de-CH" dirty="0"/>
              <a:t>Klimaanlage, Heizung</a:t>
            </a:r>
          </a:p>
          <a:p>
            <a:pPr lvl="1"/>
            <a:r>
              <a:rPr lang="de-CH" dirty="0"/>
              <a:t>Internetzugang, Modemanschluss/Datenport</a:t>
            </a:r>
          </a:p>
          <a:p>
            <a:pPr lvl="1"/>
            <a:r>
              <a:rPr lang="de-CH" dirty="0"/>
              <a:t>Kabel-/</a:t>
            </a:r>
            <a:r>
              <a:rPr lang="de-CH" dirty="0" err="1"/>
              <a:t>Sat</a:t>
            </a:r>
            <a:r>
              <a:rPr lang="de-CH" dirty="0"/>
              <a:t>-TV, Farbfernseher, Kinofilme im Zimmer</a:t>
            </a:r>
          </a:p>
          <a:p>
            <a:pPr lvl="1"/>
            <a:r>
              <a:rPr lang="de-CH" dirty="0"/>
              <a:t>Telefon, Minibar, Föhn und Radio</a:t>
            </a:r>
          </a:p>
          <a:p>
            <a:pPr lvl="1"/>
            <a:r>
              <a:rPr lang="de-CH" dirty="0"/>
              <a:t>Nichtraucherzimmer, Zimmerservice, Pflegeprodukte</a:t>
            </a:r>
          </a:p>
          <a:p>
            <a:r>
              <a:rPr lang="de-CH" dirty="0"/>
              <a:t>Niedrigster Preis</a:t>
            </a:r>
          </a:p>
          <a:p>
            <a:pPr lvl="1"/>
            <a:r>
              <a:rPr lang="de-CH" dirty="0"/>
              <a:t>Pro Arrangement CHF 2030.—</a:t>
            </a:r>
          </a:p>
          <a:p>
            <a:pPr lvl="2"/>
            <a:r>
              <a:rPr lang="de-CH" dirty="0"/>
              <a:t>Gesamtpreis FLUG+HOTEL. </a:t>
            </a:r>
            <a:br>
              <a:rPr lang="de-CH" dirty="0"/>
            </a:br>
            <a:r>
              <a:rPr lang="de-CH" dirty="0"/>
              <a:t>Sie können den Flug nach der Reisewahl ändern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6696000" y="356400"/>
            <a:ext cx="1800000" cy="324000"/>
            <a:chOff x="1928794" y="2152640"/>
            <a:chExt cx="2357454" cy="428628"/>
          </a:xfrm>
        </p:grpSpPr>
        <p:sp>
          <p:nvSpPr>
            <p:cNvPr id="5" name="Stern mit 5 Zacken 4"/>
            <p:cNvSpPr/>
            <p:nvPr/>
          </p:nvSpPr>
          <p:spPr>
            <a:xfrm>
              <a:off x="1928794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6" name="Stern mit 5 Zacken 5"/>
            <p:cNvSpPr/>
            <p:nvPr/>
          </p:nvSpPr>
          <p:spPr>
            <a:xfrm>
              <a:off x="2411001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7" name="Stern mit 5 Zacken 6"/>
            <p:cNvSpPr/>
            <p:nvPr/>
          </p:nvSpPr>
          <p:spPr>
            <a:xfrm>
              <a:off x="2893208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8" name="Stern mit 5 Zacken 7"/>
            <p:cNvSpPr/>
            <p:nvPr/>
          </p:nvSpPr>
          <p:spPr>
            <a:xfrm>
              <a:off x="3375415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Stern mit 5 Zacken 8"/>
            <p:cNvSpPr/>
            <p:nvPr/>
          </p:nvSpPr>
          <p:spPr>
            <a:xfrm>
              <a:off x="3857620" y="2152640"/>
              <a:ext cx="428628" cy="428628"/>
            </a:xfrm>
            <a:prstGeom prst="star5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7588250" algn="r"/>
              </a:tabLst>
            </a:pPr>
            <a:r>
              <a:rPr lang="de-CH" b="1" dirty="0"/>
              <a:t>Hotel Warwick</a:t>
            </a:r>
            <a:br>
              <a:rPr lang="de-CH" b="1" dirty="0"/>
            </a:br>
            <a:r>
              <a:rPr lang="de-CH" b="1" dirty="0"/>
              <a:t>New York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de-CH" dirty="0"/>
              <a:t>Umgebung</a:t>
            </a:r>
          </a:p>
          <a:p>
            <a:pPr lvl="1"/>
            <a:r>
              <a:rPr lang="de-CH" dirty="0"/>
              <a:t>vorzügliche Lage in Manhattan</a:t>
            </a:r>
          </a:p>
          <a:p>
            <a:pPr lvl="1"/>
            <a:r>
              <a:rPr lang="de-CH" dirty="0"/>
              <a:t>berühmte Attraktionen, wie z. B.:</a:t>
            </a:r>
          </a:p>
          <a:p>
            <a:pPr lvl="2"/>
            <a:r>
              <a:rPr lang="de-CH" dirty="0"/>
              <a:t>der Central Park,</a:t>
            </a:r>
          </a:p>
          <a:p>
            <a:pPr lvl="2"/>
            <a:r>
              <a:rPr lang="de-CH" dirty="0"/>
              <a:t>die Einkaufsmeilen </a:t>
            </a:r>
            <a:r>
              <a:rPr lang="de-CH" dirty="0" err="1"/>
              <a:t>Fifth</a:t>
            </a:r>
            <a:r>
              <a:rPr lang="de-CH" dirty="0"/>
              <a:t> Avenue und Madison Avenue,</a:t>
            </a:r>
          </a:p>
          <a:p>
            <a:pPr lvl="2"/>
            <a:r>
              <a:rPr lang="de-CH" dirty="0"/>
              <a:t>die Radio City Music Hall,</a:t>
            </a:r>
          </a:p>
          <a:p>
            <a:pPr lvl="2"/>
            <a:r>
              <a:rPr lang="de-CH" dirty="0"/>
              <a:t>der Times Square oder</a:t>
            </a:r>
          </a:p>
          <a:p>
            <a:pPr lvl="2"/>
            <a:r>
              <a:rPr lang="de-CH" dirty="0"/>
              <a:t>das Rockefeller Center</a:t>
            </a:r>
          </a:p>
          <a:p>
            <a:r>
              <a:rPr lang="de-CH" dirty="0"/>
              <a:t>Einrichtung des Hotels</a:t>
            </a:r>
          </a:p>
          <a:p>
            <a:pPr lvl="1"/>
            <a:r>
              <a:rPr lang="de-CH" dirty="0"/>
              <a:t>Nichtraucherzimmer</a:t>
            </a:r>
          </a:p>
          <a:p>
            <a:pPr lvl="1"/>
            <a:r>
              <a:rPr lang="de-CH" dirty="0"/>
              <a:t>Hochgeschwindigkeits-WLAN-Internetzugang</a:t>
            </a:r>
          </a:p>
          <a:p>
            <a:pPr lvl="1"/>
            <a:r>
              <a:rPr lang="de-CH" dirty="0"/>
              <a:t>Business Center</a:t>
            </a:r>
          </a:p>
          <a:p>
            <a:pPr lvl="1"/>
            <a:r>
              <a:rPr lang="de-CH" dirty="0"/>
              <a:t>Fitnesscenter</a:t>
            </a:r>
          </a:p>
          <a:p>
            <a:pPr lvl="1"/>
            <a:r>
              <a:rPr lang="de-CH" dirty="0"/>
              <a:t>Valet Parkservice, 24-Stunden-Zimmerservice, tägliche Zeitung (The New York Times)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6500826" y="357166"/>
            <a:ext cx="1800000" cy="324000"/>
            <a:chOff x="1928794" y="2152640"/>
            <a:chExt cx="2357454" cy="428628"/>
          </a:xfrm>
        </p:grpSpPr>
        <p:sp>
          <p:nvSpPr>
            <p:cNvPr id="5" name="Stern mit 5 Zacken 4"/>
            <p:cNvSpPr/>
            <p:nvPr/>
          </p:nvSpPr>
          <p:spPr>
            <a:xfrm>
              <a:off x="1928794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6" name="Stern mit 5 Zacken 5"/>
            <p:cNvSpPr/>
            <p:nvPr/>
          </p:nvSpPr>
          <p:spPr>
            <a:xfrm>
              <a:off x="2411001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7" name="Stern mit 5 Zacken 6"/>
            <p:cNvSpPr/>
            <p:nvPr/>
          </p:nvSpPr>
          <p:spPr>
            <a:xfrm>
              <a:off x="2893208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8" name="Stern mit 5 Zacken 7"/>
            <p:cNvSpPr/>
            <p:nvPr/>
          </p:nvSpPr>
          <p:spPr>
            <a:xfrm>
              <a:off x="3375415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Stern mit 5 Zacken 8"/>
            <p:cNvSpPr/>
            <p:nvPr/>
          </p:nvSpPr>
          <p:spPr>
            <a:xfrm>
              <a:off x="3857620" y="2152640"/>
              <a:ext cx="428628" cy="428628"/>
            </a:xfrm>
            <a:prstGeom prst="star5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tabLst>
                <a:tab pos="7588250" algn="r"/>
              </a:tabLst>
            </a:pPr>
            <a:r>
              <a:rPr lang="de-CH" b="1" dirty="0"/>
              <a:t>Hotel Warwick</a:t>
            </a:r>
            <a:br>
              <a:rPr lang="de-CH" b="1" dirty="0"/>
            </a:br>
            <a:r>
              <a:rPr lang="de-CH" b="1" dirty="0"/>
              <a:t>New York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CH" dirty="0" err="1"/>
              <a:t>Deluxe</a:t>
            </a:r>
            <a:r>
              <a:rPr lang="de-CH" dirty="0"/>
              <a:t> Zimmer</a:t>
            </a:r>
          </a:p>
          <a:p>
            <a:pPr lvl="1"/>
            <a:r>
              <a:rPr lang="de-CH" dirty="0"/>
              <a:t>klassisches Ambiente, geräumige Wohnfläche zwischen 23 und 28 m</a:t>
            </a:r>
            <a:r>
              <a:rPr lang="de-CH" baseline="30000" dirty="0"/>
              <a:t>2</a:t>
            </a:r>
          </a:p>
          <a:p>
            <a:pPr lvl="1"/>
            <a:r>
              <a:rPr lang="de-CH" dirty="0"/>
              <a:t>3. und 18.-25. Etage</a:t>
            </a:r>
          </a:p>
          <a:p>
            <a:pPr lvl="1"/>
            <a:r>
              <a:rPr lang="de-CH" dirty="0"/>
              <a:t>Innenzimmer mit ruhigem Ambiente</a:t>
            </a:r>
          </a:p>
          <a:p>
            <a:pPr lvl="1"/>
            <a:r>
              <a:rPr lang="de-CH" dirty="0"/>
              <a:t>Aussenzimmer mit Aussicht auf  </a:t>
            </a:r>
          </a:p>
          <a:p>
            <a:pPr lvl="2"/>
            <a:r>
              <a:rPr lang="de-CH" dirty="0"/>
              <a:t>die Stadt mit der 54th Avenue</a:t>
            </a:r>
          </a:p>
          <a:p>
            <a:pPr lvl="2"/>
            <a:r>
              <a:rPr lang="de-CH" dirty="0"/>
              <a:t>oder die Avenue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Americas</a:t>
            </a:r>
            <a:endParaRPr lang="de-CH" dirty="0"/>
          </a:p>
          <a:p>
            <a:pPr lvl="1"/>
            <a:r>
              <a:rPr lang="de-CH" dirty="0"/>
              <a:t>grosser Schreibtisch</a:t>
            </a:r>
          </a:p>
          <a:p>
            <a:pPr lvl="1"/>
            <a:r>
              <a:rPr lang="de-CH" dirty="0"/>
              <a:t>Marmorbadezimmer</a:t>
            </a:r>
            <a:r>
              <a:rPr lang="de-CH"/>
              <a:t>, Pflegeprodukte </a:t>
            </a:r>
            <a:r>
              <a:rPr lang="de-CH" dirty="0"/>
              <a:t>von </a:t>
            </a:r>
            <a:r>
              <a:rPr lang="de-CH" dirty="0" err="1"/>
              <a:t>Gilchrist</a:t>
            </a:r>
            <a:r>
              <a:rPr lang="de-CH" dirty="0"/>
              <a:t> &amp; Soames</a:t>
            </a:r>
          </a:p>
          <a:p>
            <a:pPr lvl="1"/>
            <a:r>
              <a:rPr lang="de-CH" dirty="0"/>
              <a:t>Flachbildschirm-TV, Hochgeschwindigkeits-</a:t>
            </a:r>
            <a:r>
              <a:rPr lang="de-CH" dirty="0" err="1"/>
              <a:t>WiFi</a:t>
            </a:r>
            <a:r>
              <a:rPr lang="de-CH" dirty="0"/>
              <a:t>-Internetzugang</a:t>
            </a:r>
          </a:p>
          <a:p>
            <a:pPr lvl="1"/>
            <a:r>
              <a:rPr lang="de-CH" dirty="0"/>
              <a:t>Minibar </a:t>
            </a:r>
          </a:p>
          <a:p>
            <a:pPr lvl="1"/>
            <a:r>
              <a:rPr lang="de-CH" dirty="0"/>
              <a:t>Digitalsafe </a:t>
            </a:r>
          </a:p>
          <a:p>
            <a:r>
              <a:rPr lang="de-CH" dirty="0"/>
              <a:t>Niedrigster Preis</a:t>
            </a:r>
          </a:p>
          <a:p>
            <a:pPr lvl="1"/>
            <a:r>
              <a:rPr lang="de-CH" dirty="0"/>
              <a:t>Pro Arrangement CHF 1527.—</a:t>
            </a:r>
          </a:p>
          <a:p>
            <a:pPr lvl="2"/>
            <a:r>
              <a:rPr lang="de-CH" dirty="0"/>
              <a:t>Gesamtpreis FLUG+HOTEL. </a:t>
            </a:r>
            <a:br>
              <a:rPr lang="de-CH" dirty="0"/>
            </a:br>
            <a:r>
              <a:rPr lang="de-CH" dirty="0"/>
              <a:t>Sie können den Flug nach der Reisewahl ändern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6357950" y="357166"/>
            <a:ext cx="1800000" cy="324000"/>
            <a:chOff x="1928794" y="2152640"/>
            <a:chExt cx="2357454" cy="428628"/>
          </a:xfrm>
        </p:grpSpPr>
        <p:sp>
          <p:nvSpPr>
            <p:cNvPr id="5" name="Stern mit 5 Zacken 4"/>
            <p:cNvSpPr/>
            <p:nvPr/>
          </p:nvSpPr>
          <p:spPr>
            <a:xfrm>
              <a:off x="1928794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6" name="Stern mit 5 Zacken 5"/>
            <p:cNvSpPr/>
            <p:nvPr/>
          </p:nvSpPr>
          <p:spPr>
            <a:xfrm>
              <a:off x="2411001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7" name="Stern mit 5 Zacken 6"/>
            <p:cNvSpPr/>
            <p:nvPr/>
          </p:nvSpPr>
          <p:spPr>
            <a:xfrm>
              <a:off x="2893208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8" name="Stern mit 5 Zacken 7"/>
            <p:cNvSpPr/>
            <p:nvPr/>
          </p:nvSpPr>
          <p:spPr>
            <a:xfrm>
              <a:off x="3375415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Stern mit 5 Zacken 8"/>
            <p:cNvSpPr/>
            <p:nvPr/>
          </p:nvSpPr>
          <p:spPr>
            <a:xfrm>
              <a:off x="3857620" y="2152640"/>
              <a:ext cx="428628" cy="428628"/>
            </a:xfrm>
            <a:prstGeom prst="star5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Weihnachtsshopping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Weihnachtsshopping  in Ihrer Nähe</a:t>
            </a:r>
          </a:p>
          <a:p>
            <a:pPr lvl="1"/>
            <a:r>
              <a:rPr lang="de-CH" dirty="0"/>
              <a:t>Italien – Mailand</a:t>
            </a:r>
          </a:p>
          <a:p>
            <a:pPr lvl="1"/>
            <a:r>
              <a:rPr lang="de-CH" dirty="0"/>
              <a:t>Österreich – Innsbruck</a:t>
            </a:r>
          </a:p>
          <a:p>
            <a:pPr lvl="1"/>
            <a:r>
              <a:rPr lang="de-CH" dirty="0"/>
              <a:t>Deutschland – München</a:t>
            </a:r>
          </a:p>
          <a:p>
            <a:r>
              <a:rPr lang="de-CH" dirty="0"/>
              <a:t>Weihnachtsshopping per Flugzeug</a:t>
            </a:r>
          </a:p>
          <a:p>
            <a:pPr lvl="1"/>
            <a:r>
              <a:rPr lang="de-CH" dirty="0"/>
              <a:t>London</a:t>
            </a:r>
          </a:p>
          <a:p>
            <a:pPr lvl="1"/>
            <a:r>
              <a:rPr lang="de-CH" dirty="0"/>
              <a:t>Stockholm</a:t>
            </a:r>
          </a:p>
          <a:p>
            <a:pPr lvl="1"/>
            <a:r>
              <a:rPr lang="de-CH" dirty="0"/>
              <a:t>New York</a:t>
            </a:r>
          </a:p>
          <a:p>
            <a:pPr lvl="1"/>
            <a:r>
              <a:rPr lang="de-CH" dirty="0"/>
              <a:t>Wien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7534275" algn="r"/>
              </a:tabLst>
            </a:pPr>
            <a:r>
              <a:rPr lang="de-CH" b="1" dirty="0"/>
              <a:t>Brunelleschi Hotel</a:t>
            </a:r>
            <a:br>
              <a:rPr lang="de-CH" b="1" dirty="0"/>
            </a:br>
            <a:r>
              <a:rPr lang="de-CH" dirty="0"/>
              <a:t>Mailand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de-CH" dirty="0"/>
              <a:t>Umgebung</a:t>
            </a:r>
          </a:p>
          <a:p>
            <a:pPr lvl="1"/>
            <a:r>
              <a:rPr lang="de-CH" dirty="0"/>
              <a:t>im Herzen von Mailand</a:t>
            </a:r>
          </a:p>
          <a:p>
            <a:pPr lvl="1"/>
            <a:r>
              <a:rPr lang="de-CH" dirty="0"/>
              <a:t>unweit des Doms, der </a:t>
            </a:r>
            <a:r>
              <a:rPr lang="de-CH" dirty="0" err="1"/>
              <a:t>Galleria</a:t>
            </a:r>
            <a:r>
              <a:rPr lang="de-CH" dirty="0"/>
              <a:t> und des „</a:t>
            </a:r>
            <a:r>
              <a:rPr lang="de-CH" dirty="0" err="1"/>
              <a:t>Teatro</a:t>
            </a:r>
            <a:r>
              <a:rPr lang="de-CH" dirty="0"/>
              <a:t> alla Scala“</a:t>
            </a:r>
          </a:p>
          <a:p>
            <a:pPr lvl="1"/>
            <a:r>
              <a:rPr lang="de-CH" dirty="0"/>
              <a:t>im Finanz- und Wirtschaftszentrum der Stadt</a:t>
            </a:r>
          </a:p>
          <a:p>
            <a:pPr lvl="1"/>
            <a:r>
              <a:rPr lang="de-CH" dirty="0"/>
              <a:t>eleganteste Boutiquen</a:t>
            </a:r>
          </a:p>
          <a:p>
            <a:r>
              <a:rPr lang="de-CH" dirty="0"/>
              <a:t>Einrichtungen und Services des Hotels zählen</a:t>
            </a:r>
          </a:p>
          <a:p>
            <a:pPr lvl="1"/>
            <a:r>
              <a:rPr lang="de-CH" dirty="0"/>
              <a:t>Flughafentransfer (kostenpflichtig)</a:t>
            </a:r>
          </a:p>
          <a:p>
            <a:pPr lvl="1"/>
            <a:r>
              <a:rPr lang="de-CH" dirty="0"/>
              <a:t>Babysitter-Service (auf Anfrage)</a:t>
            </a:r>
          </a:p>
          <a:p>
            <a:pPr lvl="1"/>
            <a:r>
              <a:rPr lang="de-CH" dirty="0"/>
              <a:t>Bar, Business-Center, Concierge, Konferenzräume</a:t>
            </a:r>
          </a:p>
          <a:p>
            <a:pPr lvl="1"/>
            <a:r>
              <a:rPr lang="de-CH" dirty="0"/>
              <a:t>Geldwechsel</a:t>
            </a:r>
          </a:p>
          <a:p>
            <a:pPr lvl="1"/>
            <a:r>
              <a:rPr lang="de-CH" dirty="0"/>
              <a:t>behindertengerechte Einrichtungen, Arzt in Rufbereitschaft</a:t>
            </a:r>
          </a:p>
          <a:p>
            <a:pPr lvl="1"/>
            <a:r>
              <a:rPr lang="de-CH" dirty="0"/>
              <a:t>chemische Reinigung</a:t>
            </a:r>
          </a:p>
          <a:p>
            <a:pPr lvl="1"/>
            <a:r>
              <a:rPr lang="de-CH" dirty="0" err="1"/>
              <a:t>Highspeed</a:t>
            </a:r>
            <a:r>
              <a:rPr lang="de-CH" dirty="0"/>
              <a:t>-Internet  — WLAN</a:t>
            </a:r>
          </a:p>
          <a:p>
            <a:pPr lvl="1"/>
            <a:r>
              <a:rPr lang="de-CH" dirty="0"/>
              <a:t>Wäscherei-Service, Lift/Aufzug, Lobby</a:t>
            </a:r>
          </a:p>
          <a:p>
            <a:pPr lvl="1"/>
            <a:r>
              <a:rPr lang="de-CH" dirty="0"/>
              <a:t>Nichtraucherzimmer</a:t>
            </a:r>
          </a:p>
          <a:p>
            <a:pPr lvl="1"/>
            <a:r>
              <a:rPr lang="de-CH" dirty="0"/>
              <a:t>Parkplätze (kostenpflichtig)</a:t>
            </a:r>
          </a:p>
          <a:p>
            <a:pPr lvl="1"/>
            <a:r>
              <a:rPr lang="de-CH" dirty="0"/>
              <a:t>Restaurant</a:t>
            </a:r>
          </a:p>
          <a:p>
            <a:pPr lvl="1"/>
            <a:r>
              <a:rPr lang="de-CH" dirty="0"/>
              <a:t>24-Std.-Zimmerservice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6588224" y="337487"/>
            <a:ext cx="1800000" cy="324000"/>
            <a:chOff x="1928794" y="2152640"/>
            <a:chExt cx="2357454" cy="428628"/>
          </a:xfrm>
        </p:grpSpPr>
        <p:sp>
          <p:nvSpPr>
            <p:cNvPr id="5" name="Stern mit 5 Zacken 4"/>
            <p:cNvSpPr/>
            <p:nvPr/>
          </p:nvSpPr>
          <p:spPr>
            <a:xfrm>
              <a:off x="1928794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6" name="Stern mit 5 Zacken 5"/>
            <p:cNvSpPr/>
            <p:nvPr/>
          </p:nvSpPr>
          <p:spPr>
            <a:xfrm>
              <a:off x="2411001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7" name="Stern mit 5 Zacken 6"/>
            <p:cNvSpPr/>
            <p:nvPr/>
          </p:nvSpPr>
          <p:spPr>
            <a:xfrm>
              <a:off x="2893208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8" name="Stern mit 5 Zacken 7"/>
            <p:cNvSpPr/>
            <p:nvPr/>
          </p:nvSpPr>
          <p:spPr>
            <a:xfrm>
              <a:off x="3375415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Stern mit 5 Zacken 8"/>
            <p:cNvSpPr/>
            <p:nvPr/>
          </p:nvSpPr>
          <p:spPr>
            <a:xfrm>
              <a:off x="3857620" y="2152640"/>
              <a:ext cx="428628" cy="428628"/>
            </a:xfrm>
            <a:prstGeom prst="star5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b="1" dirty="0"/>
              <a:t>Brunelleschi Hotel</a:t>
            </a:r>
            <a:br>
              <a:rPr lang="de-CH" b="1" dirty="0"/>
            </a:br>
            <a:r>
              <a:rPr lang="de-CH" dirty="0"/>
              <a:t>Mailand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CH" dirty="0"/>
              <a:t>Standard Classic Zimmer</a:t>
            </a:r>
          </a:p>
          <a:p>
            <a:pPr lvl="1"/>
            <a:r>
              <a:rPr lang="de-CH" dirty="0"/>
              <a:t>Je ein Doppel- und ein Einzelbett</a:t>
            </a:r>
          </a:p>
          <a:p>
            <a:pPr lvl="1"/>
            <a:r>
              <a:rPr lang="de-CH" dirty="0"/>
              <a:t>Klimaanlage</a:t>
            </a:r>
          </a:p>
          <a:p>
            <a:pPr lvl="1"/>
            <a:r>
              <a:rPr lang="de-CH" dirty="0"/>
              <a:t>Wecker, Kabel-/Satellitenfernsehen, Farbfernseher</a:t>
            </a:r>
          </a:p>
          <a:p>
            <a:pPr lvl="1"/>
            <a:r>
              <a:rPr lang="de-CH" dirty="0"/>
              <a:t>eigenes Bad, Pflegeprodukte, Föhn</a:t>
            </a:r>
          </a:p>
          <a:p>
            <a:pPr lvl="1"/>
            <a:r>
              <a:rPr lang="de-CH" dirty="0"/>
              <a:t>Heizung</a:t>
            </a:r>
          </a:p>
          <a:p>
            <a:pPr lvl="1"/>
            <a:r>
              <a:rPr lang="de-CH" dirty="0"/>
              <a:t>Internetzugang</a:t>
            </a:r>
          </a:p>
          <a:p>
            <a:pPr lvl="1"/>
            <a:r>
              <a:rPr lang="de-CH" dirty="0" err="1"/>
              <a:t>Wäschereiservice</a:t>
            </a:r>
            <a:endParaRPr lang="de-CH" dirty="0"/>
          </a:p>
          <a:p>
            <a:r>
              <a:rPr lang="de-CH" dirty="0"/>
              <a:t>Niedrigster Preis</a:t>
            </a:r>
          </a:p>
          <a:p>
            <a:pPr lvl="1"/>
            <a:r>
              <a:rPr lang="de-CH" dirty="0"/>
              <a:t>Pro Nacht CHF 186.—</a:t>
            </a:r>
          </a:p>
          <a:p>
            <a:pPr lvl="1"/>
            <a:r>
              <a:rPr lang="de-CH" dirty="0"/>
              <a:t>ausgenommen Taxen &amp; Gebühren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6643702" y="357166"/>
            <a:ext cx="1800000" cy="324000"/>
            <a:chOff x="1928794" y="2152640"/>
            <a:chExt cx="2357454" cy="428628"/>
          </a:xfrm>
        </p:grpSpPr>
        <p:sp>
          <p:nvSpPr>
            <p:cNvPr id="5" name="Stern mit 5 Zacken 4"/>
            <p:cNvSpPr/>
            <p:nvPr/>
          </p:nvSpPr>
          <p:spPr>
            <a:xfrm>
              <a:off x="1928794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6" name="Stern mit 5 Zacken 5"/>
            <p:cNvSpPr/>
            <p:nvPr/>
          </p:nvSpPr>
          <p:spPr>
            <a:xfrm>
              <a:off x="2411001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7" name="Stern mit 5 Zacken 6"/>
            <p:cNvSpPr/>
            <p:nvPr/>
          </p:nvSpPr>
          <p:spPr>
            <a:xfrm>
              <a:off x="2893208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8" name="Stern mit 5 Zacken 7"/>
            <p:cNvSpPr/>
            <p:nvPr/>
          </p:nvSpPr>
          <p:spPr>
            <a:xfrm>
              <a:off x="3375415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Stern mit 5 Zacken 8"/>
            <p:cNvSpPr/>
            <p:nvPr/>
          </p:nvSpPr>
          <p:spPr>
            <a:xfrm>
              <a:off x="3857620" y="2152640"/>
              <a:ext cx="428628" cy="428628"/>
            </a:xfrm>
            <a:prstGeom prst="star5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7588250" algn="r"/>
              </a:tabLst>
            </a:pPr>
            <a:r>
              <a:rPr lang="de-CH" b="1" dirty="0"/>
              <a:t>Hilton Innsbruck</a:t>
            </a:r>
            <a:br>
              <a:rPr lang="de-CH" b="1" dirty="0"/>
            </a:br>
            <a:r>
              <a:rPr lang="de-CH" b="1" dirty="0" err="1"/>
              <a:t>Insbruck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CH" dirty="0"/>
              <a:t>Umgebung</a:t>
            </a:r>
          </a:p>
          <a:p>
            <a:pPr lvl="1"/>
            <a:r>
              <a:rPr lang="de-CH" dirty="0"/>
              <a:t>im Herzen der Olympiastadt</a:t>
            </a:r>
          </a:p>
          <a:p>
            <a:pPr lvl="1"/>
            <a:r>
              <a:rPr lang="de-CH" dirty="0"/>
              <a:t>am Fusse der Tiroler Alpen</a:t>
            </a:r>
          </a:p>
          <a:p>
            <a:pPr lvl="1"/>
            <a:r>
              <a:rPr lang="de-CH" dirty="0"/>
              <a:t>5 Gehminuten zur Kongresshalle</a:t>
            </a:r>
          </a:p>
          <a:p>
            <a:pPr lvl="1"/>
            <a:r>
              <a:rPr lang="de-CH" dirty="0"/>
              <a:t>10 - 45 Minuten zu den Skipisten</a:t>
            </a:r>
          </a:p>
          <a:p>
            <a:pPr lvl="1"/>
            <a:r>
              <a:rPr lang="de-CH" dirty="0"/>
              <a:t>Glück im grösstem Österreicher Casino</a:t>
            </a:r>
          </a:p>
          <a:p>
            <a:r>
              <a:rPr lang="de-CH" dirty="0"/>
              <a:t>Einrichtung des Hotels</a:t>
            </a:r>
          </a:p>
          <a:p>
            <a:pPr lvl="1"/>
            <a:r>
              <a:rPr lang="de-CH" dirty="0"/>
              <a:t>Restaurant </a:t>
            </a:r>
          </a:p>
          <a:p>
            <a:pPr lvl="1"/>
            <a:r>
              <a:rPr lang="de-CH" dirty="0"/>
              <a:t>Konferenzeinrichtungen </a:t>
            </a:r>
          </a:p>
          <a:p>
            <a:pPr lvl="1"/>
            <a:r>
              <a:rPr lang="de-CH" dirty="0"/>
              <a:t>Zugang für Rollstuhl </a:t>
            </a:r>
          </a:p>
          <a:p>
            <a:pPr lvl="1"/>
            <a:r>
              <a:rPr lang="de-CH" dirty="0"/>
              <a:t>Business Center </a:t>
            </a:r>
          </a:p>
          <a:p>
            <a:pPr lvl="1"/>
            <a:r>
              <a:rPr lang="de-CH" dirty="0"/>
              <a:t>Konferenz-/</a:t>
            </a:r>
            <a:r>
              <a:rPr lang="de-CH" dirty="0" err="1"/>
              <a:t>Banketteinrichtungen</a:t>
            </a:r>
            <a:r>
              <a:rPr lang="de-CH" dirty="0"/>
              <a:t> </a:t>
            </a:r>
          </a:p>
          <a:p>
            <a:pPr lvl="1"/>
            <a:r>
              <a:rPr lang="de-CH" dirty="0"/>
              <a:t>Fitnessraum </a:t>
            </a:r>
          </a:p>
          <a:p>
            <a:pPr lvl="1"/>
            <a:r>
              <a:rPr lang="de-CH" dirty="0"/>
              <a:t>Haustiere erlaubt </a:t>
            </a:r>
          </a:p>
          <a:p>
            <a:pPr lvl="1"/>
            <a:r>
              <a:rPr lang="de-CH" dirty="0"/>
              <a:t>Fitnessraum 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6429388" y="357166"/>
            <a:ext cx="1800000" cy="324000"/>
            <a:chOff x="1928794" y="2152640"/>
            <a:chExt cx="2357454" cy="428628"/>
          </a:xfrm>
        </p:grpSpPr>
        <p:sp>
          <p:nvSpPr>
            <p:cNvPr id="5" name="Stern mit 5 Zacken 4"/>
            <p:cNvSpPr/>
            <p:nvPr/>
          </p:nvSpPr>
          <p:spPr>
            <a:xfrm>
              <a:off x="1928794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6" name="Stern mit 5 Zacken 5"/>
            <p:cNvSpPr/>
            <p:nvPr/>
          </p:nvSpPr>
          <p:spPr>
            <a:xfrm>
              <a:off x="2411001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7" name="Stern mit 5 Zacken 6"/>
            <p:cNvSpPr/>
            <p:nvPr/>
          </p:nvSpPr>
          <p:spPr>
            <a:xfrm>
              <a:off x="2893208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8" name="Stern mit 5 Zacken 7"/>
            <p:cNvSpPr/>
            <p:nvPr/>
          </p:nvSpPr>
          <p:spPr>
            <a:xfrm>
              <a:off x="3375415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Stern mit 5 Zacken 8"/>
            <p:cNvSpPr/>
            <p:nvPr/>
          </p:nvSpPr>
          <p:spPr>
            <a:xfrm>
              <a:off x="3857620" y="2152640"/>
              <a:ext cx="428628" cy="428628"/>
            </a:xfrm>
            <a:prstGeom prst="star5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7532688" algn="r"/>
              </a:tabLst>
            </a:pPr>
            <a:r>
              <a:rPr lang="de-CH" b="1" dirty="0"/>
              <a:t>Hilton Innsbruck</a:t>
            </a:r>
            <a:br>
              <a:rPr lang="de-CH" b="1" dirty="0"/>
            </a:br>
            <a:r>
              <a:rPr lang="de-CH" b="1" dirty="0"/>
              <a:t>Innsbruck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 err="1"/>
              <a:t>Deluxe</a:t>
            </a:r>
            <a:r>
              <a:rPr lang="de-CH" dirty="0"/>
              <a:t>-Zimmer</a:t>
            </a:r>
          </a:p>
          <a:p>
            <a:pPr lvl="1"/>
            <a:r>
              <a:rPr lang="de-CH" dirty="0"/>
              <a:t>ca.30 m</a:t>
            </a:r>
            <a:r>
              <a:rPr lang="de-CH" baseline="30000" dirty="0"/>
              <a:t>2</a:t>
            </a:r>
            <a:r>
              <a:rPr lang="de-CH" dirty="0"/>
              <a:t> grossen Räumlichkeiten</a:t>
            </a:r>
          </a:p>
          <a:p>
            <a:pPr lvl="1"/>
            <a:r>
              <a:rPr lang="de-CH" dirty="0"/>
              <a:t>W-LAN Internetanschluss</a:t>
            </a:r>
          </a:p>
          <a:p>
            <a:pPr lvl="1"/>
            <a:r>
              <a:rPr lang="de-CH" dirty="0"/>
              <a:t>schalldichte Fenster</a:t>
            </a:r>
          </a:p>
          <a:p>
            <a:pPr lvl="1"/>
            <a:r>
              <a:rPr lang="de-CH" dirty="0"/>
              <a:t>20" Fernsehgerät</a:t>
            </a:r>
          </a:p>
          <a:p>
            <a:pPr lvl="1"/>
            <a:r>
              <a:rPr lang="de-CH" dirty="0"/>
              <a:t>Blick auf die Stadt bzw. die Berge</a:t>
            </a:r>
          </a:p>
          <a:p>
            <a:pPr lvl="1"/>
            <a:r>
              <a:rPr lang="de-CH" dirty="0"/>
              <a:t>Tageszeitungen auf Anfrage</a:t>
            </a:r>
          </a:p>
          <a:p>
            <a:r>
              <a:rPr lang="de-CH" dirty="0"/>
              <a:t>Niedrigster Preis</a:t>
            </a:r>
          </a:p>
          <a:p>
            <a:pPr lvl="1"/>
            <a:r>
              <a:rPr lang="de-CH" dirty="0"/>
              <a:t>Pro Nacht CHF 119.—</a:t>
            </a:r>
          </a:p>
          <a:p>
            <a:pPr lvl="1"/>
            <a:r>
              <a:rPr lang="de-CH" dirty="0"/>
              <a:t>ausgenommen Taxen &amp; Gebühren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6429388" y="357166"/>
            <a:ext cx="1800000" cy="324000"/>
            <a:chOff x="1928794" y="2152640"/>
            <a:chExt cx="2357454" cy="428628"/>
          </a:xfrm>
        </p:grpSpPr>
        <p:sp>
          <p:nvSpPr>
            <p:cNvPr id="5" name="Stern mit 5 Zacken 4"/>
            <p:cNvSpPr/>
            <p:nvPr/>
          </p:nvSpPr>
          <p:spPr>
            <a:xfrm>
              <a:off x="1928794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6" name="Stern mit 5 Zacken 5"/>
            <p:cNvSpPr/>
            <p:nvPr/>
          </p:nvSpPr>
          <p:spPr>
            <a:xfrm>
              <a:off x="2411001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7" name="Stern mit 5 Zacken 6"/>
            <p:cNvSpPr/>
            <p:nvPr/>
          </p:nvSpPr>
          <p:spPr>
            <a:xfrm>
              <a:off x="2893208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8" name="Stern mit 5 Zacken 7"/>
            <p:cNvSpPr/>
            <p:nvPr/>
          </p:nvSpPr>
          <p:spPr>
            <a:xfrm>
              <a:off x="3375415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Stern mit 5 Zacken 8"/>
            <p:cNvSpPr/>
            <p:nvPr/>
          </p:nvSpPr>
          <p:spPr>
            <a:xfrm>
              <a:off x="3857620" y="2152640"/>
              <a:ext cx="428628" cy="428628"/>
            </a:xfrm>
            <a:prstGeom prst="star5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7588250" algn="r"/>
              </a:tabLst>
            </a:pPr>
            <a:r>
              <a:rPr lang="de-CH" b="1" dirty="0"/>
              <a:t>Hotel MARITIM</a:t>
            </a:r>
            <a:br>
              <a:rPr lang="de-CH" b="1" dirty="0"/>
            </a:br>
            <a:r>
              <a:rPr lang="de-CH" b="1" dirty="0"/>
              <a:t>München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de-CH" dirty="0"/>
              <a:t>Umgebung</a:t>
            </a:r>
          </a:p>
          <a:p>
            <a:pPr lvl="1"/>
            <a:r>
              <a:rPr lang="de-CH" dirty="0"/>
              <a:t>wenige Minuten …</a:t>
            </a:r>
          </a:p>
          <a:p>
            <a:pPr lvl="2"/>
            <a:r>
              <a:rPr lang="de-CH" dirty="0"/>
              <a:t>… vom Deutschen Theater</a:t>
            </a:r>
          </a:p>
          <a:p>
            <a:pPr lvl="2"/>
            <a:r>
              <a:rPr lang="de-CH" dirty="0"/>
              <a:t>… vom Hauptbahnhof</a:t>
            </a:r>
          </a:p>
          <a:p>
            <a:pPr lvl="2"/>
            <a:r>
              <a:rPr lang="de-CH" dirty="0"/>
              <a:t>… von der </a:t>
            </a:r>
            <a:r>
              <a:rPr lang="de-CH" dirty="0" err="1"/>
              <a:t>Theresienwiese</a:t>
            </a:r>
            <a:endParaRPr lang="de-CH" dirty="0"/>
          </a:p>
          <a:p>
            <a:pPr lvl="2"/>
            <a:r>
              <a:rPr lang="de-CH" dirty="0"/>
              <a:t>… von Einkaufsstrassen</a:t>
            </a:r>
          </a:p>
          <a:p>
            <a:pPr lvl="1"/>
            <a:r>
              <a:rPr lang="de-CH" dirty="0"/>
              <a:t>ruhiger Innenhof</a:t>
            </a:r>
          </a:p>
          <a:p>
            <a:r>
              <a:rPr lang="de-CH" dirty="0"/>
              <a:t>Einrichtung des Hotels</a:t>
            </a:r>
          </a:p>
          <a:p>
            <a:pPr lvl="1"/>
            <a:r>
              <a:rPr lang="de-CH" dirty="0"/>
              <a:t>rauchfreies Hotel</a:t>
            </a:r>
          </a:p>
          <a:p>
            <a:pPr lvl="1"/>
            <a:r>
              <a:rPr lang="de-CH" dirty="0"/>
              <a:t>chemische Reinigung</a:t>
            </a:r>
          </a:p>
          <a:p>
            <a:pPr lvl="1"/>
            <a:r>
              <a:rPr lang="de-CH" dirty="0"/>
              <a:t>Zimmerservice</a:t>
            </a:r>
          </a:p>
          <a:p>
            <a:pPr lvl="1"/>
            <a:r>
              <a:rPr lang="de-CH" dirty="0"/>
              <a:t>Safe, Banketträume, Bar</a:t>
            </a:r>
          </a:p>
          <a:p>
            <a:pPr lvl="1"/>
            <a:r>
              <a:rPr lang="de-CH" dirty="0"/>
              <a:t>Fitness-Center/Einrichtungen</a:t>
            </a:r>
          </a:p>
          <a:p>
            <a:pPr lvl="1"/>
            <a:r>
              <a:rPr lang="de-CH" dirty="0"/>
              <a:t>Wellness-Dienstleistungen (Massage, Gesichtsbehandlung, Dampfbad usw.)</a:t>
            </a:r>
          </a:p>
          <a:p>
            <a:pPr lvl="1"/>
            <a:r>
              <a:rPr lang="de-CH" dirty="0"/>
              <a:t>Solarium, Wäschereiservice, Hallenschwimmbad</a:t>
            </a:r>
          </a:p>
          <a:p>
            <a:pPr lvl="1"/>
            <a:r>
              <a:rPr lang="de-CH" dirty="0"/>
              <a:t>Internetzugang (</a:t>
            </a:r>
            <a:r>
              <a:rPr lang="de-CH" dirty="0" err="1"/>
              <a:t>Highspeed</a:t>
            </a:r>
            <a:r>
              <a:rPr lang="de-CH" dirty="0"/>
              <a:t>/kabellos)</a:t>
            </a:r>
          </a:p>
          <a:p>
            <a:pPr lvl="1"/>
            <a:r>
              <a:rPr lang="de-CH" dirty="0"/>
              <a:t>Haustiere sind gestattet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6286512" y="367644"/>
            <a:ext cx="1800000" cy="324000"/>
            <a:chOff x="1928794" y="2152640"/>
            <a:chExt cx="2357454" cy="428628"/>
          </a:xfrm>
        </p:grpSpPr>
        <p:sp>
          <p:nvSpPr>
            <p:cNvPr id="5" name="Stern mit 5 Zacken 4"/>
            <p:cNvSpPr/>
            <p:nvPr/>
          </p:nvSpPr>
          <p:spPr>
            <a:xfrm>
              <a:off x="1928794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6" name="Stern mit 5 Zacken 5"/>
            <p:cNvSpPr/>
            <p:nvPr/>
          </p:nvSpPr>
          <p:spPr>
            <a:xfrm>
              <a:off x="2411001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7" name="Stern mit 5 Zacken 6"/>
            <p:cNvSpPr/>
            <p:nvPr/>
          </p:nvSpPr>
          <p:spPr>
            <a:xfrm>
              <a:off x="2893208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8" name="Stern mit 5 Zacken 7"/>
            <p:cNvSpPr/>
            <p:nvPr/>
          </p:nvSpPr>
          <p:spPr>
            <a:xfrm>
              <a:off x="3375415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Stern mit 5 Zacken 8"/>
            <p:cNvSpPr/>
            <p:nvPr/>
          </p:nvSpPr>
          <p:spPr>
            <a:xfrm>
              <a:off x="3857620" y="2152640"/>
              <a:ext cx="428628" cy="428628"/>
            </a:xfrm>
            <a:prstGeom prst="star5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7532688" algn="r"/>
              </a:tabLst>
            </a:pPr>
            <a:r>
              <a:rPr lang="de-CH" b="1" dirty="0"/>
              <a:t>Hotel MARITIM</a:t>
            </a:r>
            <a:br>
              <a:rPr lang="de-CH" b="1" dirty="0"/>
            </a:br>
            <a:r>
              <a:rPr lang="de-CH" b="1" dirty="0"/>
              <a:t>München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CH" dirty="0"/>
              <a:t>Senior Suite (50 m</a:t>
            </a:r>
            <a:r>
              <a:rPr lang="de-CH" baseline="30000" dirty="0"/>
              <a:t>2</a:t>
            </a:r>
            <a:r>
              <a:rPr lang="de-CH" dirty="0"/>
              <a:t>)</a:t>
            </a:r>
          </a:p>
          <a:p>
            <a:pPr lvl="1"/>
            <a:r>
              <a:rPr lang="de-CH" dirty="0"/>
              <a:t>Doppelbett</a:t>
            </a:r>
          </a:p>
          <a:p>
            <a:pPr lvl="1"/>
            <a:r>
              <a:rPr lang="de-CH" dirty="0"/>
              <a:t>Ruhig - obere Etagen</a:t>
            </a:r>
          </a:p>
          <a:p>
            <a:pPr lvl="1"/>
            <a:r>
              <a:rPr lang="de-CH" dirty="0"/>
              <a:t>Klimaanlage, Heizung</a:t>
            </a:r>
          </a:p>
          <a:p>
            <a:pPr lvl="1"/>
            <a:r>
              <a:rPr lang="de-CH" dirty="0"/>
              <a:t>Internetzugang, Modemanschluss/Datenport</a:t>
            </a:r>
          </a:p>
          <a:p>
            <a:pPr lvl="1"/>
            <a:r>
              <a:rPr lang="de-CH" dirty="0"/>
              <a:t>Kabel-/</a:t>
            </a:r>
            <a:r>
              <a:rPr lang="de-CH" dirty="0" err="1"/>
              <a:t>Sat</a:t>
            </a:r>
            <a:r>
              <a:rPr lang="de-CH" dirty="0"/>
              <a:t>-TV, Farbfernseher</a:t>
            </a:r>
          </a:p>
          <a:p>
            <a:pPr lvl="1"/>
            <a:r>
              <a:rPr lang="de-CH" dirty="0" err="1"/>
              <a:t>Wäschereiservice</a:t>
            </a:r>
            <a:endParaRPr lang="de-CH" dirty="0"/>
          </a:p>
          <a:p>
            <a:pPr lvl="1"/>
            <a:r>
              <a:rPr lang="de-CH" dirty="0"/>
              <a:t>Telefon, Minibar, Föhn und Radio </a:t>
            </a:r>
          </a:p>
          <a:p>
            <a:pPr lvl="1"/>
            <a:r>
              <a:rPr lang="de-CH" dirty="0"/>
              <a:t>Nichtraucherzimmer, Zimmerservice, Pflegeprodukte</a:t>
            </a:r>
          </a:p>
          <a:p>
            <a:r>
              <a:rPr lang="de-CH" dirty="0"/>
              <a:t>Niedrigster Preis</a:t>
            </a:r>
          </a:p>
          <a:p>
            <a:pPr lvl="1"/>
            <a:r>
              <a:rPr lang="de-CH" dirty="0"/>
              <a:t>Pro Nacht CHF 122.—</a:t>
            </a:r>
          </a:p>
          <a:p>
            <a:pPr lvl="1"/>
            <a:r>
              <a:rPr lang="de-CH" dirty="0"/>
              <a:t>ausgenommen Taxen &amp; Gebühren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6357950" y="357166"/>
            <a:ext cx="1800000" cy="324000"/>
            <a:chOff x="1928794" y="2152640"/>
            <a:chExt cx="2357454" cy="428628"/>
          </a:xfrm>
        </p:grpSpPr>
        <p:sp>
          <p:nvSpPr>
            <p:cNvPr id="5" name="Stern mit 5 Zacken 4"/>
            <p:cNvSpPr/>
            <p:nvPr/>
          </p:nvSpPr>
          <p:spPr>
            <a:xfrm>
              <a:off x="1928794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6" name="Stern mit 5 Zacken 5"/>
            <p:cNvSpPr/>
            <p:nvPr/>
          </p:nvSpPr>
          <p:spPr>
            <a:xfrm>
              <a:off x="2411001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7" name="Stern mit 5 Zacken 6"/>
            <p:cNvSpPr/>
            <p:nvPr/>
          </p:nvSpPr>
          <p:spPr>
            <a:xfrm>
              <a:off x="2893208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8" name="Stern mit 5 Zacken 7"/>
            <p:cNvSpPr/>
            <p:nvPr/>
          </p:nvSpPr>
          <p:spPr>
            <a:xfrm>
              <a:off x="3375415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Stern mit 5 Zacken 8"/>
            <p:cNvSpPr/>
            <p:nvPr/>
          </p:nvSpPr>
          <p:spPr>
            <a:xfrm>
              <a:off x="3857620" y="2152640"/>
              <a:ext cx="428628" cy="428628"/>
            </a:xfrm>
            <a:prstGeom prst="star5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7588250" algn="r"/>
              </a:tabLst>
            </a:pPr>
            <a:r>
              <a:rPr lang="de-CH" b="1" dirty="0"/>
              <a:t>Holiday Inn</a:t>
            </a:r>
            <a:br>
              <a:rPr lang="de-CH" b="1" dirty="0"/>
            </a:br>
            <a:r>
              <a:rPr lang="de-CH" b="1" dirty="0"/>
              <a:t>London-</a:t>
            </a:r>
            <a:r>
              <a:rPr lang="de-CH" b="1" dirty="0" err="1"/>
              <a:t>Mayfair</a:t>
            </a:r>
            <a:r>
              <a:rPr lang="de-CH" b="1" dirty="0"/>
              <a:t> 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de-CH" dirty="0"/>
              <a:t>Umgebung</a:t>
            </a:r>
          </a:p>
          <a:p>
            <a:pPr lvl="1"/>
            <a:r>
              <a:rPr lang="de-CH" dirty="0"/>
              <a:t>im Herzen von </a:t>
            </a:r>
            <a:r>
              <a:rPr lang="de-CH" dirty="0" err="1"/>
              <a:t>Mayfair</a:t>
            </a:r>
            <a:r>
              <a:rPr lang="de-CH" dirty="0"/>
              <a:t>, einem der nobelsten Stadtviertel</a:t>
            </a:r>
          </a:p>
          <a:p>
            <a:pPr lvl="1"/>
            <a:r>
              <a:rPr lang="de-CH" dirty="0"/>
              <a:t>an der Ecke von </a:t>
            </a:r>
            <a:r>
              <a:rPr lang="de-CH" dirty="0" err="1"/>
              <a:t>Piccadilly</a:t>
            </a:r>
            <a:r>
              <a:rPr lang="de-CH" dirty="0"/>
              <a:t> und Berkeley Street</a:t>
            </a:r>
          </a:p>
          <a:p>
            <a:pPr lvl="1"/>
            <a:r>
              <a:rPr lang="de-CH" dirty="0"/>
              <a:t>in der Nähe des Green- und des Hyde Parks </a:t>
            </a:r>
          </a:p>
          <a:p>
            <a:pPr lvl="1"/>
            <a:r>
              <a:rPr lang="de-CH" dirty="0"/>
              <a:t>nicht weit von der Royal </a:t>
            </a:r>
            <a:r>
              <a:rPr lang="de-CH" dirty="0" err="1"/>
              <a:t>Academy</a:t>
            </a:r>
            <a:r>
              <a:rPr lang="de-CH" dirty="0"/>
              <a:t> und des </a:t>
            </a:r>
            <a:r>
              <a:rPr lang="de-CH" dirty="0" err="1"/>
              <a:t>Covent</a:t>
            </a:r>
            <a:r>
              <a:rPr lang="de-CH" dirty="0"/>
              <a:t> Garden</a:t>
            </a:r>
          </a:p>
          <a:p>
            <a:pPr lvl="1"/>
            <a:r>
              <a:rPr lang="de-CH" dirty="0"/>
              <a:t>erstklassige Geschäfte in der Bond Street - Regent Street</a:t>
            </a:r>
          </a:p>
          <a:p>
            <a:pPr lvl="1"/>
            <a:r>
              <a:rPr lang="de-CH" dirty="0"/>
              <a:t>unzählige Clubs, Casinos und Nachtlokale</a:t>
            </a:r>
          </a:p>
          <a:p>
            <a:pPr lvl="1"/>
            <a:r>
              <a:rPr lang="de-CH" dirty="0"/>
              <a:t>die Oxford Street, das Kaufhaus </a:t>
            </a:r>
            <a:r>
              <a:rPr lang="de-CH" dirty="0" err="1"/>
              <a:t>Harrods</a:t>
            </a:r>
            <a:endParaRPr lang="de-CH" dirty="0"/>
          </a:p>
          <a:p>
            <a:pPr lvl="1"/>
            <a:r>
              <a:rPr lang="de-CH" dirty="0"/>
              <a:t>der Buckingham-Palast </a:t>
            </a:r>
          </a:p>
          <a:p>
            <a:pPr lvl="1"/>
            <a:r>
              <a:rPr lang="de-CH" dirty="0"/>
              <a:t>das Riesenrad London Eye</a:t>
            </a:r>
          </a:p>
          <a:p>
            <a:r>
              <a:rPr lang="de-CH" dirty="0"/>
              <a:t>Einrichtung des Hotels</a:t>
            </a:r>
          </a:p>
          <a:p>
            <a:pPr lvl="1"/>
            <a:r>
              <a:rPr lang="de-CH" dirty="0"/>
              <a:t>24-Stunden-Service</a:t>
            </a:r>
          </a:p>
          <a:p>
            <a:pPr lvl="1"/>
            <a:r>
              <a:rPr lang="de-CH" dirty="0"/>
              <a:t>Bar/Lounge</a:t>
            </a:r>
          </a:p>
          <a:p>
            <a:pPr lvl="1"/>
            <a:r>
              <a:rPr lang="de-CH" dirty="0"/>
              <a:t>Business Center, Kopierservice</a:t>
            </a:r>
          </a:p>
          <a:p>
            <a:pPr lvl="1"/>
            <a:r>
              <a:rPr lang="de-CH" dirty="0"/>
              <a:t>Executive Ebene</a:t>
            </a:r>
          </a:p>
          <a:p>
            <a:pPr lvl="1"/>
            <a:r>
              <a:rPr lang="de-CH" dirty="0"/>
              <a:t>Wäsche-/Parkservice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6143636" y="428604"/>
            <a:ext cx="1800000" cy="324000"/>
            <a:chOff x="1928794" y="2152640"/>
            <a:chExt cx="2357454" cy="428628"/>
          </a:xfrm>
        </p:grpSpPr>
        <p:sp>
          <p:nvSpPr>
            <p:cNvPr id="5" name="Stern mit 5 Zacken 4"/>
            <p:cNvSpPr/>
            <p:nvPr/>
          </p:nvSpPr>
          <p:spPr>
            <a:xfrm>
              <a:off x="1928794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6" name="Stern mit 5 Zacken 5"/>
            <p:cNvSpPr/>
            <p:nvPr/>
          </p:nvSpPr>
          <p:spPr>
            <a:xfrm>
              <a:off x="2411001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7" name="Stern mit 5 Zacken 6"/>
            <p:cNvSpPr/>
            <p:nvPr/>
          </p:nvSpPr>
          <p:spPr>
            <a:xfrm>
              <a:off x="2893208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8" name="Stern mit 5 Zacken 7"/>
            <p:cNvSpPr/>
            <p:nvPr/>
          </p:nvSpPr>
          <p:spPr>
            <a:xfrm>
              <a:off x="3375415" y="2152640"/>
              <a:ext cx="428628" cy="428628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Stern mit 5 Zacken 8"/>
            <p:cNvSpPr/>
            <p:nvPr/>
          </p:nvSpPr>
          <p:spPr>
            <a:xfrm>
              <a:off x="3857620" y="2152640"/>
              <a:ext cx="428628" cy="428628"/>
            </a:xfrm>
            <a:prstGeom prst="star5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Sitzungssaal">
  <a:themeElements>
    <a:clrScheme name="Ion-Sitzungssaal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-Sitzungssaal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Sitzungssaal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tint val="100000"/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577</Words>
  <Application>Microsoft Office PowerPoint</Application>
  <PresentationFormat>Bildschirmpräsentation (4:3)</PresentationFormat>
  <Paragraphs>160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Ion-Sitzungssaal</vt:lpstr>
      <vt:lpstr>Weihnachtsshopping</vt:lpstr>
      <vt:lpstr>Weihnachtsshopping</vt:lpstr>
      <vt:lpstr>Brunelleschi Hotel Mailand</vt:lpstr>
      <vt:lpstr>Brunelleschi Hotel Mailand</vt:lpstr>
      <vt:lpstr>Hilton Innsbruck Insbruck</vt:lpstr>
      <vt:lpstr>Hilton Innsbruck Innsbruck</vt:lpstr>
      <vt:lpstr>Hotel MARITIM München</vt:lpstr>
      <vt:lpstr>Hotel MARITIM München</vt:lpstr>
      <vt:lpstr>Holiday Inn London-Mayfair </vt:lpstr>
      <vt:lpstr>Holiday Inn London-Mayfair </vt:lpstr>
      <vt:lpstr>Hotel Warwick New York</vt:lpstr>
      <vt:lpstr>Hotel Warwick New York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2015-02-13T15:36:46Z</dcterms:created>
  <dcterms:modified xsi:type="dcterms:W3CDTF">2016-09-07T14:34:09Z</dcterms:modified>
</cp:coreProperties>
</file>