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0"/>
  </p:notesMasterIdLst>
  <p:handoutMasterIdLst>
    <p:handoutMasterId r:id="rId11"/>
  </p:handout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58" d="100"/>
          <a:sy n="58" d="100"/>
        </p:scale>
        <p:origin x="43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921055184287608"/>
          <c:y val="8.0940061063795601E-2"/>
          <c:w val="0.49764150943396235"/>
          <c:h val="0.73890339425587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Wir</c:v>
                </c:pt>
              </c:strCache>
            </c:strRef>
          </c:tx>
          <c:spPr>
            <a:solidFill>
              <a:schemeClr val="accent1"/>
            </a:solidFill>
            <a:ln w="11881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20.399999999999999</c:v>
                </c:pt>
                <c:pt idx="1">
                  <c:v>27.4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Konkurrenz</c:v>
                </c:pt>
              </c:strCache>
            </c:strRef>
          </c:tx>
          <c:spPr>
            <a:solidFill>
              <a:schemeClr val="accent2"/>
            </a:solidFill>
            <a:ln w="11881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30.6</c:v>
                </c:pt>
                <c:pt idx="1">
                  <c:v>38.6</c:v>
                </c:pt>
                <c:pt idx="2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9849624"/>
        <c:axId val="409853936"/>
      </c:barChart>
      <c:catAx>
        <c:axId val="409849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9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4098539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09853936"/>
        <c:scaling>
          <c:orientation val="minMax"/>
        </c:scaling>
        <c:delete val="0"/>
        <c:axPos val="l"/>
        <c:majorGridlines>
          <c:spPr>
            <a:ln w="297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9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409849624"/>
        <c:crosses val="autoZero"/>
        <c:crossBetween val="between"/>
      </c:valAx>
      <c:spPr>
        <a:noFill/>
        <a:ln w="11881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1.2624352365733782E-2"/>
          <c:y val="0.36251566768439664"/>
          <c:w val="0.31310549487660871"/>
          <c:h val="0.21065348974235368"/>
        </c:manualLayout>
      </c:layout>
      <c:overlay val="0"/>
      <c:spPr>
        <a:noFill/>
        <a:ln w="2970">
          <a:solidFill>
            <a:schemeClr val="tx1"/>
          </a:solidFill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8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de-DE"/>
              <a:t>Ver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E6BA7A8-B1E1-4592-8532-D7C87CCE640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8870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84033E7-3425-4D60-B6C1-28DCCA72B826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Hier klicken, um Master-Textformat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413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980509-6F09-43FC-8483-21619D933363}" type="slidenum">
              <a:rPr lang="de-DE"/>
              <a:pPr/>
              <a:t>1</a:t>
            </a:fld>
            <a:endParaRPr lang="de-DE"/>
          </a:p>
        </p:txBody>
      </p:sp>
      <p:sp>
        <p:nvSpPr>
          <p:cNvPr id="4096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205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 smtClean="0"/>
              <a:t>Vortragsnotizen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4313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FB04C6-A6CD-430F-88E5-3A005452CC00}" type="slidenum">
              <a:rPr lang="de-DE"/>
              <a:pPr/>
              <a:t>2</a:t>
            </a:fld>
            <a:endParaRPr lang="de-DE"/>
          </a:p>
        </p:txBody>
      </p:sp>
      <p:sp>
        <p:nvSpPr>
          <p:cNvPr id="419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 smtClean="0"/>
              <a:t>Vortragsnotizen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13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9C4DA9-D073-4D6B-A1D3-2C8D8D4476E9}" type="slidenum">
              <a:rPr lang="de-DE"/>
              <a:pPr/>
              <a:t>3</a:t>
            </a:fld>
            <a:endParaRPr lang="de-DE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8685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1AC901-4AB2-4D42-986F-0AD5DF6E61FE}" type="slidenum">
              <a:rPr lang="de-DE"/>
              <a:pPr/>
              <a:t>4</a:t>
            </a:fld>
            <a:endParaRPr lang="de-DE"/>
          </a:p>
        </p:txBody>
      </p:sp>
      <p:sp>
        <p:nvSpPr>
          <p:cNvPr id="4403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306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A8C2A-BED5-4D0B-8120-0CEB5714FA55}" type="slidenum">
              <a:rPr lang="de-DE"/>
              <a:pPr/>
              <a:t>5</a:t>
            </a:fld>
            <a:endParaRPr lang="de-DE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98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D30B6E-43E2-40B4-98BE-7CD138857914}" type="slidenum">
              <a:rPr lang="de-DE"/>
              <a:pPr/>
              <a:t>6</a:t>
            </a:fld>
            <a:endParaRPr lang="de-DE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566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4DC906-2343-4258-82CD-028A92601887}" type="slidenum">
              <a:rPr lang="de-DE"/>
              <a:pPr/>
              <a:t>7</a:t>
            </a:fld>
            <a:endParaRPr lang="de-DE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0524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BEEF7C-BC4E-47FF-AAF0-74A502181144}" type="slidenum">
              <a:rPr lang="de-DE"/>
              <a:pPr/>
              <a:t>8</a:t>
            </a:fld>
            <a:endParaRPr lang="de-DE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7035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de-CH"/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auto">
          <a:xfrm>
            <a:off x="685800" y="990600"/>
            <a:ext cx="8029604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de-CH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de-DE" dirty="0"/>
              <a:t>Klicken Sie, um das Format des Untertitelmasters zu bearbeiten</a:t>
            </a:r>
          </a:p>
        </p:txBody>
      </p:sp>
      <p:grpSp>
        <p:nvGrpSpPr>
          <p:cNvPr id="50181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50182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50183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</p:grpSp>
      <p:sp>
        <p:nvSpPr>
          <p:cNvPr id="5018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2667000" y="6553200"/>
            <a:ext cx="1905000" cy="3077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e-DE" dirty="0" smtClean="0"/>
          </a:p>
        </p:txBody>
      </p:sp>
      <p:sp>
        <p:nvSpPr>
          <p:cNvPr id="5018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 smtClean="0"/>
              <a:t>Ihr Name</a:t>
            </a:r>
            <a:endParaRPr lang="de-DE" dirty="0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093FCC17-1C19-4611-8AD1-8956E55A59AF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de-DE" dirty="0"/>
              <a:t>Klicken Sie, um das Titelformat zu bearbeiten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D0719-4F4D-45F7-AAC0-24B6B9A53993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74A6A-6450-4807-8BAD-6D6173CB8A77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el, ClipAr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ClipArt-Platzhalter 2"/>
          <p:cNvSpPr>
            <a:spLocks noGrp="1"/>
          </p:cNvSpPr>
          <p:nvPr>
            <p:ph type="clipArt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DCB12951-A196-411A-97B2-BDEDE12220D8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xt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ClipArt-Platzhalter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3DBC72F4-59B4-4EBD-8791-B04C59318ED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el, 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iagrammplatzhalter 3"/>
          <p:cNvSpPr>
            <a:spLocks noGrp="1"/>
          </p:cNvSpPr>
          <p:nvPr>
            <p:ph type="chart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7010400" y="65532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38" y="63436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FC1EBAEC-D08F-4A18-94F2-6CCE903CCD57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28662" y="2643182"/>
            <a:ext cx="8001000" cy="3733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7777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6386476"/>
            <a:ext cx="785786" cy="400110"/>
          </a:xfrm>
        </p:spPr>
        <p:txBody>
          <a:bodyPr/>
          <a:lstStyle>
            <a:lvl1pPr>
              <a:defRPr sz="2000"/>
            </a:lvl1pPr>
          </a:lstStyle>
          <a:p>
            <a:fld id="{258400EF-EF8C-4427-9F00-623E8F158C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1D6310-0A69-4E31-AD95-0623FA01D04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45FD1-3164-46CF-B74A-C9157705DC70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82764-B7C4-403B-84E1-7E72ED6F544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9F2AE-CC77-47E3-8458-6EEDBBA7B49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7D4BC-B307-46D6-B342-65DB71ADEE0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7A036-AE5C-48A9-B4EB-00C6C53A0FB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90514-F8C3-4839-B1CB-3CB4560FECB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491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9156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4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</p:grpSp>
      <p:sp>
        <p:nvSpPr>
          <p:cNvPr id="4915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Klicken Sie, um das Titelformat zu bearbeiten</a:t>
            </a:r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916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4916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>
              <a:defRPr sz="1400">
                <a:latin typeface="+mn-lt"/>
              </a:defRPr>
            </a:lvl1pPr>
          </a:lstStyle>
          <a:p>
            <a:r>
              <a:rPr lang="de-DE" smtClean="0"/>
              <a:t>Ihr Name</a:t>
            </a:r>
            <a:endParaRPr lang="de-DE"/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29C3F6EA-238F-45D9-A767-E556DFC8FADC}" type="slidenum">
              <a:rPr lang="de-DE"/>
              <a:pPr/>
              <a:t>‹Nr.›</a:t>
            </a:fld>
            <a:endParaRPr lang="de-DE"/>
          </a:p>
        </p:txBody>
      </p:sp>
      <p:grpSp>
        <p:nvGrpSpPr>
          <p:cNvPr id="4916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49164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49165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ransition spd="med"/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Ihr Name</a:t>
            </a:r>
            <a:endParaRPr lang="de-DE" dirty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de-DE" smtClean="0"/>
              <a:t>Produkt lancieren</a:t>
            </a:r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Verkaufszahl 50‘000 im ersten Jahr</a:t>
            </a:r>
          </a:p>
          <a:p>
            <a:r>
              <a:rPr lang="de-DE" dirty="0" smtClean="0"/>
              <a:t>Rendite 6.5%</a:t>
            </a:r>
            <a:endParaRPr lang="de-DE" dirty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</a:t>
            </a:r>
            <a:endParaRPr lang="de-DE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Gute Qualität</a:t>
            </a:r>
          </a:p>
          <a:p>
            <a:r>
              <a:rPr lang="de-DE" dirty="0" smtClean="0"/>
              <a:t>Hohe Wertschöpfung</a:t>
            </a:r>
            <a:endParaRPr lang="de-DE" dirty="0"/>
          </a:p>
        </p:txBody>
      </p:sp>
      <p:sp>
        <p:nvSpPr>
          <p:cNvPr id="6172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Kundenbedürfnisse</a:t>
            </a:r>
            <a:endParaRPr lang="de-DE" dirty="0"/>
          </a:p>
        </p:txBody>
      </p:sp>
      <p:cxnSp>
        <p:nvCxnSpPr>
          <p:cNvPr id="6162" name="AutoShape 18"/>
          <p:cNvCxnSpPr>
            <a:cxnSpLocks noChangeShapeType="1"/>
            <a:stCxn id="6159" idx="1"/>
            <a:endCxn id="6161" idx="5"/>
          </p:cNvCxnSpPr>
          <p:nvPr/>
        </p:nvCxnSpPr>
        <p:spPr bwMode="auto">
          <a:xfrm rot="16200000" flipV="1">
            <a:off x="5290300" y="3360470"/>
            <a:ext cx="674686" cy="26059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6165" name="AutoShape 21"/>
          <p:cNvCxnSpPr>
            <a:cxnSpLocks noChangeShapeType="1"/>
            <a:stCxn id="6159" idx="7"/>
            <a:endCxn id="6164" idx="3"/>
          </p:cNvCxnSpPr>
          <p:nvPr/>
        </p:nvCxnSpPr>
        <p:spPr bwMode="auto">
          <a:xfrm rot="5400000" flipH="1" flipV="1">
            <a:off x="7432175" y="3371819"/>
            <a:ext cx="667911" cy="24467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grpSp>
        <p:nvGrpSpPr>
          <p:cNvPr id="6175" name="Group 31"/>
          <p:cNvGrpSpPr>
            <a:grpSpLocks/>
          </p:cNvGrpSpPr>
          <p:nvPr/>
        </p:nvGrpSpPr>
        <p:grpSpPr bwMode="auto">
          <a:xfrm>
            <a:off x="4533929" y="2500306"/>
            <a:ext cx="4252913" cy="3717925"/>
            <a:chOff x="405" y="1392"/>
            <a:chExt cx="2679" cy="2342"/>
          </a:xfrm>
        </p:grpSpPr>
        <p:sp>
          <p:nvSpPr>
            <p:cNvPr id="6159" name="Oval 15"/>
            <p:cNvSpPr>
              <a:spLocks noChangeArrowheads="1"/>
            </p:cNvSpPr>
            <p:nvPr/>
          </p:nvSpPr>
          <p:spPr bwMode="auto">
            <a:xfrm>
              <a:off x="930" y="2130"/>
              <a:ext cx="1680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solidFill>
                    <a:srgbClr val="F8F8F8"/>
                  </a:solidFill>
                  <a:latin typeface="Arial" charset="0"/>
                </a:rPr>
                <a:t>Zufriedenstellung</a:t>
              </a:r>
            </a:p>
            <a:p>
              <a:pPr algn="ctr" eaLnBrk="0" hangingPunct="0"/>
              <a:r>
                <a:rPr lang="de-DE" sz="1800" b="1">
                  <a:solidFill>
                    <a:srgbClr val="F8F8F8"/>
                  </a:solidFill>
                  <a:latin typeface="Arial" charset="0"/>
                </a:rPr>
                <a:t>des Kunden</a:t>
              </a:r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405" y="1392"/>
              <a:ext cx="711" cy="4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solidFill>
                    <a:srgbClr val="F8F8F8"/>
                  </a:solidFill>
                  <a:latin typeface="Arial" charset="0"/>
                </a:rPr>
                <a:t>Qualität</a:t>
              </a:r>
              <a:endParaRPr lang="de-DE" sz="1800">
                <a:solidFill>
                  <a:srgbClr val="F8F8F8"/>
                </a:solidFill>
                <a:latin typeface="Arial" charset="0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2421" y="1392"/>
              <a:ext cx="663" cy="4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solidFill>
                    <a:srgbClr val="F8F8F8"/>
                  </a:solidFill>
                  <a:latin typeface="Arial" charset="0"/>
                </a:rPr>
                <a:t>Wert</a:t>
              </a: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1392" y="3216"/>
              <a:ext cx="768" cy="51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solidFill>
                    <a:srgbClr val="F8F8F8"/>
                  </a:solidFill>
                  <a:latin typeface="Arial" charset="0"/>
                </a:rPr>
                <a:t>Service</a:t>
              </a:r>
              <a:endParaRPr lang="de-DE" sz="1800">
                <a:solidFill>
                  <a:srgbClr val="F8F8F8"/>
                </a:solidFill>
                <a:latin typeface="Arial" charset="0"/>
              </a:endParaRPr>
            </a:p>
          </p:txBody>
        </p:sp>
      </p:grpSp>
      <p:cxnSp>
        <p:nvCxnSpPr>
          <p:cNvPr id="6168" name="AutoShape 24"/>
          <p:cNvCxnSpPr>
            <a:cxnSpLocks noChangeShapeType="1"/>
            <a:stCxn id="6167" idx="0"/>
            <a:endCxn id="6159" idx="4"/>
          </p:cNvCxnSpPr>
          <p:nvPr/>
        </p:nvCxnSpPr>
        <p:spPr bwMode="auto">
          <a:xfrm rot="16200000" flipV="1">
            <a:off x="6377018" y="5062531"/>
            <a:ext cx="657225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3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hervorragende </a:t>
            </a:r>
            <a:br>
              <a:rPr lang="de-DE" dirty="0" smtClean="0"/>
            </a:br>
            <a:r>
              <a:rPr lang="de-DE" dirty="0" smtClean="0"/>
              <a:t>Eigenschaften</a:t>
            </a:r>
          </a:p>
          <a:p>
            <a:r>
              <a:rPr lang="de-DE" dirty="0" smtClean="0"/>
              <a:t>Kundenbedürfnisse </a:t>
            </a:r>
            <a:br>
              <a:rPr lang="de-DE" dirty="0" smtClean="0"/>
            </a:br>
            <a:r>
              <a:rPr lang="de-DE" dirty="0" smtClean="0"/>
              <a:t>berücksichtigen </a:t>
            </a:r>
            <a:endParaRPr lang="de-DE" dirty="0"/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Deckung der Bedürfnisse</a:t>
            </a:r>
            <a:endParaRPr lang="de-DE" dirty="0"/>
          </a:p>
        </p:txBody>
      </p: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6248400" y="2057400"/>
            <a:ext cx="2330450" cy="2103438"/>
            <a:chOff x="4100" y="480"/>
            <a:chExt cx="1468" cy="1325"/>
          </a:xfrm>
        </p:grpSpPr>
        <p:sp>
          <p:nvSpPr>
            <p:cNvPr id="7184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4100" y="1363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  <p:sp>
          <p:nvSpPr>
            <p:cNvPr id="7185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4344" y="922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  <p:sp>
          <p:nvSpPr>
            <p:cNvPr id="7186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4589" y="480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</p:grpSp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4876800" y="2438400"/>
            <a:ext cx="3108325" cy="2803525"/>
            <a:chOff x="2544" y="912"/>
            <a:chExt cx="1958" cy="1766"/>
          </a:xfrm>
        </p:grpSpPr>
        <p:sp>
          <p:nvSpPr>
            <p:cNvPr id="7179" name="PyramidChart 1;Item 4"/>
            <p:cNvSpPr>
              <a:spLocks noChangeAspect="1" noChangeArrowheads="1"/>
            </p:cNvSpPr>
            <p:nvPr/>
          </p:nvSpPr>
          <p:spPr bwMode="auto">
            <a:xfrm flipV="1">
              <a:off x="2544" y="2237"/>
              <a:ext cx="1958" cy="441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Qualität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endParaRPr>
            </a:p>
          </p:txBody>
        </p:sp>
        <p:sp>
          <p:nvSpPr>
            <p:cNvPr id="7180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2789" y="1795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en-US">
                  <a:latin typeface="Arial" charset="0"/>
                </a:rPr>
                <a:t>Design</a:t>
              </a:r>
            </a:p>
          </p:txBody>
        </p:sp>
        <p:sp>
          <p:nvSpPr>
            <p:cNvPr id="7181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3033" y="1354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en-US" sz="2000">
                  <a:latin typeface="Arial" charset="0"/>
                </a:rPr>
                <a:t>Preis</a:t>
              </a:r>
            </a:p>
          </p:txBody>
        </p:sp>
        <p:sp>
          <p:nvSpPr>
            <p:cNvPr id="7182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3278" y="912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4071934" y="585789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Fehler </a:t>
            </a:r>
            <a:r>
              <a:rPr lang="de-CH" b="1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  <a:sym typeface="Wingdings"/>
              </a:rPr>
              <a:t></a:t>
            </a:r>
            <a:endParaRPr lang="de-CH" b="1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1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Kunde fährt gut</a:t>
            </a:r>
          </a:p>
          <a:p>
            <a:r>
              <a:rPr lang="de-DE" dirty="0" smtClean="0"/>
              <a:t>Konkurrenz viel teurer</a:t>
            </a:r>
            <a:endParaRPr lang="de-DE" dirty="0"/>
          </a:p>
        </p:txBody>
      </p:sp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Kostenanalyse</a:t>
            </a:r>
            <a:endParaRPr lang="de-DE" dirty="0"/>
          </a:p>
        </p:txBody>
      </p:sp>
      <p:graphicFrame>
        <p:nvGraphicFramePr>
          <p:cNvPr id="6" name="Object 0"/>
          <p:cNvGraphicFramePr>
            <a:graphicFrameLocks noGrp="1" noChangeAspect="1"/>
          </p:cNvGraphicFramePr>
          <p:nvPr>
            <p:ph type="chart" sz="half" idx="4294967295"/>
          </p:nvPr>
        </p:nvGraphicFramePr>
        <p:xfrm>
          <a:off x="4214810" y="2428868"/>
          <a:ext cx="4510092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endParaRPr lang="de-D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4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Unsere Stärken</a:t>
            </a:r>
            <a:endParaRPr lang="de-DE" dirty="0"/>
          </a:p>
        </p:txBody>
      </p:sp>
      <p:grpSp>
        <p:nvGrpSpPr>
          <p:cNvPr id="9290" name="Group 74"/>
          <p:cNvGrpSpPr>
            <a:grpSpLocks/>
          </p:cNvGrpSpPr>
          <p:nvPr/>
        </p:nvGrpSpPr>
        <p:grpSpPr bwMode="auto">
          <a:xfrm>
            <a:off x="4724400" y="2667000"/>
            <a:ext cx="2336800" cy="2351088"/>
            <a:chOff x="2064" y="2151"/>
            <a:chExt cx="1472" cy="1481"/>
          </a:xfrm>
        </p:grpSpPr>
        <p:sp>
          <p:nvSpPr>
            <p:cNvPr id="9256" name="AutoShape 40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-5898240 0 0"/>
                <a:gd name="G1" fmla="+- -9437184 0 0"/>
                <a:gd name="G2" fmla="+- -5898240 0 -9437184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9437184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437184"/>
                <a:gd name="G36" fmla="sin G34 -9437184"/>
                <a:gd name="G37" fmla="+/ -9437184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896 w 21600"/>
                <a:gd name="T5" fmla="*/ 1177 h 21600"/>
                <a:gd name="T6" fmla="*/ 3154 w 21600"/>
                <a:gd name="T7" fmla="*/ 5245 h 21600"/>
                <a:gd name="T8" fmla="*/ 7122 w 21600"/>
                <a:gd name="T9" fmla="*/ 3582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8207" y="2700"/>
                    <a:pt x="5771" y="3941"/>
                    <a:pt x="4246" y="6038"/>
                  </a:cubicBezTo>
                  <a:lnTo>
                    <a:pt x="2062" y="4451"/>
                  </a:lnTo>
                  <a:cubicBezTo>
                    <a:pt x="4094" y="1655"/>
                    <a:pt x="7342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en-US" sz="1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Service</a:t>
              </a:r>
              <a:endParaRPr kumimoji="1" lang="en-US"/>
            </a:p>
          </p:txBody>
        </p:sp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11796480 0 0"/>
                <a:gd name="G1" fmla="+- 8257536 0 0"/>
                <a:gd name="G2" fmla="+- 11796480 0 8257536"/>
                <a:gd name="G3" fmla="+- 10800 0 0"/>
                <a:gd name="G4" fmla="+- 0 0 117964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8257536"/>
                <a:gd name="G10" fmla="+- 8100 0 2700"/>
                <a:gd name="G11" fmla="cos G10 11796480"/>
                <a:gd name="G12" fmla="sin G10 11796480"/>
                <a:gd name="G13" fmla="cos 13500 11796480"/>
                <a:gd name="G14" fmla="sin 13500 117964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1796480"/>
                <a:gd name="G22" fmla="sin G20 11796480"/>
                <a:gd name="G23" fmla="+- G21 10800 0"/>
                <a:gd name="G24" fmla="+- G12 G23 G22"/>
                <a:gd name="G25" fmla="+- G22 G23 G11"/>
                <a:gd name="G26" fmla="cos 10800 11796480"/>
                <a:gd name="G27" fmla="sin 10800 11796480"/>
                <a:gd name="G28" fmla="cos 8100 11796480"/>
                <a:gd name="G29" fmla="sin 8100 117964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8257536"/>
                <a:gd name="G36" fmla="sin G34 8257536"/>
                <a:gd name="G37" fmla="+/ 8257536 117964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177 w 21600"/>
                <a:gd name="T5" fmla="*/ 15703 h 21600"/>
                <a:gd name="T6" fmla="*/ 5245 w 21600"/>
                <a:gd name="T7" fmla="*/ 18445 h 21600"/>
                <a:gd name="T8" fmla="*/ 3582 w 21600"/>
                <a:gd name="T9" fmla="*/ 14477 h 21600"/>
                <a:gd name="T10" fmla="*/ -2700 w 21600"/>
                <a:gd name="T11" fmla="*/ 10800 h 21600"/>
                <a:gd name="T12" fmla="*/ 1350 w 21600"/>
                <a:gd name="T13" fmla="*/ 6750 h 21600"/>
                <a:gd name="T14" fmla="*/ 54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700" y="10800"/>
                  </a:moveTo>
                  <a:cubicBezTo>
                    <a:pt x="2700" y="13392"/>
                    <a:pt x="3941" y="15828"/>
                    <a:pt x="6038" y="17353"/>
                  </a:cubicBezTo>
                  <a:lnTo>
                    <a:pt x="4451" y="19537"/>
                  </a:lnTo>
                  <a:cubicBezTo>
                    <a:pt x="1655" y="17505"/>
                    <a:pt x="0" y="14257"/>
                    <a:pt x="0" y="10800"/>
                  </a:cubicBezTo>
                  <a:lnTo>
                    <a:pt x="-2700" y="10800"/>
                  </a:lnTo>
                  <a:lnTo>
                    <a:pt x="1350" y="6750"/>
                  </a:lnTo>
                  <a:lnTo>
                    <a:pt x="5400" y="10800"/>
                  </a:lnTo>
                  <a:lnTo>
                    <a:pt x="2700" y="108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58" name="AutoShape 42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5898240 0 0"/>
                <a:gd name="G1" fmla="+- 2359296 0 0"/>
                <a:gd name="G2" fmla="+- 5898240 0 2359296"/>
                <a:gd name="G3" fmla="+- 10800 0 0"/>
                <a:gd name="G4" fmla="+- 0 0 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2359296"/>
                <a:gd name="G10" fmla="+- 8100 0 2700"/>
                <a:gd name="G11" fmla="cos G10 5898240"/>
                <a:gd name="G12" fmla="sin G10 5898240"/>
                <a:gd name="G13" fmla="cos 13500 5898240"/>
                <a:gd name="G14" fmla="sin 13500 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5898240"/>
                <a:gd name="G22" fmla="sin G20 5898240"/>
                <a:gd name="G23" fmla="+- G21 10800 0"/>
                <a:gd name="G24" fmla="+- G12 G23 G22"/>
                <a:gd name="G25" fmla="+- G22 G23 G11"/>
                <a:gd name="G26" fmla="cos 10800 5898240"/>
                <a:gd name="G27" fmla="sin 10800 5898240"/>
                <a:gd name="G28" fmla="cos 8100 5898240"/>
                <a:gd name="G29" fmla="sin 8100 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2359296"/>
                <a:gd name="G36" fmla="sin G34 2359296"/>
                <a:gd name="G37" fmla="+/ 2359296 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5703 w 21600"/>
                <a:gd name="T5" fmla="*/ 20422 h 21600"/>
                <a:gd name="T6" fmla="*/ 18445 w 21600"/>
                <a:gd name="T7" fmla="*/ 16354 h 21600"/>
                <a:gd name="T8" fmla="*/ 14477 w 21600"/>
                <a:gd name="T9" fmla="*/ 18017 h 21600"/>
                <a:gd name="T10" fmla="*/ 10800 w 21600"/>
                <a:gd name="T11" fmla="*/ 24300 h 21600"/>
                <a:gd name="T12" fmla="*/ 6750 w 21600"/>
                <a:gd name="T13" fmla="*/ 20250 h 21600"/>
                <a:gd name="T14" fmla="*/ 10800 w 21600"/>
                <a:gd name="T15" fmla="*/ 162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800" y="18900"/>
                  </a:moveTo>
                  <a:cubicBezTo>
                    <a:pt x="13392" y="18899"/>
                    <a:pt x="15828" y="17658"/>
                    <a:pt x="17353" y="15561"/>
                  </a:cubicBezTo>
                  <a:lnTo>
                    <a:pt x="19537" y="17148"/>
                  </a:lnTo>
                  <a:cubicBezTo>
                    <a:pt x="17505" y="19944"/>
                    <a:pt x="14257" y="21599"/>
                    <a:pt x="10800" y="21600"/>
                  </a:cubicBezTo>
                  <a:lnTo>
                    <a:pt x="10800" y="24300"/>
                  </a:lnTo>
                  <a:lnTo>
                    <a:pt x="6750" y="20250"/>
                  </a:lnTo>
                  <a:lnTo>
                    <a:pt x="10800" y="16200"/>
                  </a:lnTo>
                  <a:lnTo>
                    <a:pt x="10800" y="189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59" name="AutoShape 43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0 0 0"/>
                <a:gd name="G1" fmla="+- -3538944 0 0"/>
                <a:gd name="G2" fmla="+- 0 0 -3538944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3538944"/>
                <a:gd name="G10" fmla="+- 81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8100 0"/>
                <a:gd name="G29" fmla="sin 81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538944"/>
                <a:gd name="G36" fmla="sin G34 -3538944"/>
                <a:gd name="G37" fmla="+/ -3538944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422 w 21600"/>
                <a:gd name="T5" fmla="*/ 5896 h 21600"/>
                <a:gd name="T6" fmla="*/ 16354 w 21600"/>
                <a:gd name="T7" fmla="*/ 3154 h 21600"/>
                <a:gd name="T8" fmla="*/ 18017 w 21600"/>
                <a:gd name="T9" fmla="*/ 7122 h 21600"/>
                <a:gd name="T10" fmla="*/ 24300 w 21600"/>
                <a:gd name="T11" fmla="*/ 10800 h 21600"/>
                <a:gd name="T12" fmla="*/ 20250 w 21600"/>
                <a:gd name="T13" fmla="*/ 14850 h 21600"/>
                <a:gd name="T14" fmla="*/ 162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900" y="10800"/>
                  </a:moveTo>
                  <a:cubicBezTo>
                    <a:pt x="18900" y="8207"/>
                    <a:pt x="17658" y="5771"/>
                    <a:pt x="15561" y="4246"/>
                  </a:cubicBezTo>
                  <a:lnTo>
                    <a:pt x="17148" y="2062"/>
                  </a:lnTo>
                  <a:cubicBezTo>
                    <a:pt x="19944" y="4094"/>
                    <a:pt x="21599" y="7342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20250" y="14850"/>
                  </a:lnTo>
                  <a:lnTo>
                    <a:pt x="16200" y="10800"/>
                  </a:lnTo>
                  <a:lnTo>
                    <a:pt x="18900" y="108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60" name="Text Box 44"/>
            <p:cNvSpPr txBox="1">
              <a:spLocks noChangeArrowheads="1"/>
            </p:cNvSpPr>
            <p:nvPr/>
          </p:nvSpPr>
          <p:spPr bwMode="auto">
            <a:xfrm rot="1343648">
              <a:off x="2785" y="2151"/>
              <a:ext cx="518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solidFill>
                    <a:srgbClr val="F8F8F8"/>
                  </a:solidFill>
                  <a:latin typeface="Arial" charset="0"/>
                </a:rPr>
                <a:t>günstig</a:t>
              </a:r>
              <a:endParaRPr kumimoji="1" lang="en-US" sz="1400" b="1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9261" name="Text Box 45"/>
            <p:cNvSpPr txBox="1">
              <a:spLocks noChangeArrowheads="1"/>
            </p:cNvSpPr>
            <p:nvPr/>
          </p:nvSpPr>
          <p:spPr bwMode="auto">
            <a:xfrm rot="-3796808">
              <a:off x="1966" y="2494"/>
              <a:ext cx="446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solidFill>
                    <a:srgbClr val="F8F8F8"/>
                  </a:solidFill>
                  <a:latin typeface="Arial" charset="0"/>
                </a:rPr>
                <a:t>Präzis</a:t>
              </a:r>
            </a:p>
          </p:txBody>
        </p:sp>
        <p:sp>
          <p:nvSpPr>
            <p:cNvPr id="9262" name="Text Box 46"/>
            <p:cNvSpPr txBox="1">
              <a:spLocks noChangeArrowheads="1"/>
            </p:cNvSpPr>
            <p:nvPr/>
          </p:nvSpPr>
          <p:spPr bwMode="auto">
            <a:xfrm rot="1756136">
              <a:off x="2275" y="3303"/>
              <a:ext cx="500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solidFill>
                    <a:srgbClr val="F8F8F8"/>
                  </a:solidFill>
                  <a:latin typeface="Arial" charset="0"/>
                </a:rPr>
                <a:t>schnell</a:t>
              </a:r>
            </a:p>
          </p:txBody>
        </p:sp>
        <p:sp>
          <p:nvSpPr>
            <p:cNvPr id="9263" name="Text Box 47"/>
            <p:cNvSpPr txBox="1">
              <a:spLocks noChangeArrowheads="1"/>
            </p:cNvSpPr>
            <p:nvPr/>
          </p:nvSpPr>
          <p:spPr bwMode="auto">
            <a:xfrm rot="17839167">
              <a:off x="3124" y="3062"/>
              <a:ext cx="433" cy="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solidFill>
                    <a:srgbClr val="F8F8F8"/>
                  </a:solidFill>
                  <a:latin typeface="Arial" charset="0"/>
                </a:rPr>
                <a:t>Super</a:t>
              </a:r>
            </a:p>
          </p:txBody>
        </p:sp>
      </p:grpSp>
      <p:grpSp>
        <p:nvGrpSpPr>
          <p:cNvPr id="9291" name="Group 75"/>
          <p:cNvGrpSpPr>
            <a:grpSpLocks/>
          </p:cNvGrpSpPr>
          <p:nvPr/>
        </p:nvGrpSpPr>
        <p:grpSpPr bwMode="auto">
          <a:xfrm>
            <a:off x="1509713" y="2590800"/>
            <a:ext cx="3138487" cy="3100388"/>
            <a:chOff x="222" y="2160"/>
            <a:chExt cx="1506" cy="1488"/>
          </a:xfrm>
        </p:grpSpPr>
        <p:sp>
          <p:nvSpPr>
            <p:cNvPr id="9276" name="AutoShape 60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-5898240 0 0"/>
                <a:gd name="G1" fmla="+- -10616832 0 0"/>
                <a:gd name="G2" fmla="+- -5898240 0 -10616832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10616832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616832"/>
                <a:gd name="G36" fmla="sin G34 -10616832"/>
                <a:gd name="G37" fmla="+/ -10616832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451 w 21600"/>
                <a:gd name="T5" fmla="*/ 2062 h 21600"/>
                <a:gd name="T6" fmla="*/ 1812 w 21600"/>
                <a:gd name="T7" fmla="*/ 7879 h 21600"/>
                <a:gd name="T8" fmla="*/ 6038 w 21600"/>
                <a:gd name="T9" fmla="*/ 4246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7290" y="2700"/>
                    <a:pt x="4180" y="4959"/>
                    <a:pt x="3096" y="8296"/>
                  </a:cubicBezTo>
                  <a:lnTo>
                    <a:pt x="528" y="7462"/>
                  </a:lnTo>
                  <a:cubicBezTo>
                    <a:pt x="1974" y="3012"/>
                    <a:pt x="6121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en-US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Flexibel</a:t>
              </a:r>
            </a:p>
          </p:txBody>
        </p:sp>
        <p:sp>
          <p:nvSpPr>
            <p:cNvPr id="9277" name="AutoShape 61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9830400 0 0"/>
                <a:gd name="G1" fmla="+- 5111808 0 0"/>
                <a:gd name="G2" fmla="+- 9830400 0 5111808"/>
                <a:gd name="G3" fmla="+- 10800 0 0"/>
                <a:gd name="G4" fmla="+- 0 0 98304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5111808"/>
                <a:gd name="G10" fmla="+- 8100 0 2700"/>
                <a:gd name="G11" fmla="cos G10 9830400"/>
                <a:gd name="G12" fmla="sin G10 9830400"/>
                <a:gd name="G13" fmla="cos 13500 9830400"/>
                <a:gd name="G14" fmla="sin 13500 983040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9830400"/>
                <a:gd name="G22" fmla="sin G20 9830400"/>
                <a:gd name="G23" fmla="+- G21 10800 0"/>
                <a:gd name="G24" fmla="+- G12 G23 G22"/>
                <a:gd name="G25" fmla="+- G22 G23 G11"/>
                <a:gd name="G26" fmla="cos 10800 9830400"/>
                <a:gd name="G27" fmla="sin 10800 9830400"/>
                <a:gd name="G28" fmla="cos 8100 9830400"/>
                <a:gd name="G29" fmla="sin 8100 98304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111808"/>
                <a:gd name="G36" fmla="sin G34 5111808"/>
                <a:gd name="G37" fmla="+/ 5111808 98304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07 w 21600"/>
                <a:gd name="T5" fmla="*/ 20666 h 21600"/>
                <a:gd name="T6" fmla="*/ 12764 w 21600"/>
                <a:gd name="T7" fmla="*/ 20043 h 21600"/>
                <a:gd name="T8" fmla="*/ 7505 w 21600"/>
                <a:gd name="T9" fmla="*/ 18199 h 21600"/>
                <a:gd name="T10" fmla="*/ -892 w 21600"/>
                <a:gd name="T11" fmla="*/ 17550 h 21600"/>
                <a:gd name="T12" fmla="*/ 591 w 21600"/>
                <a:gd name="T13" fmla="*/ 12018 h 21600"/>
                <a:gd name="T14" fmla="*/ 6123 w 21600"/>
                <a:gd name="T15" fmla="*/ 135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785" y="14850"/>
                  </a:moveTo>
                  <a:cubicBezTo>
                    <a:pt x="5232" y="17356"/>
                    <a:pt x="7906" y="18900"/>
                    <a:pt x="10800" y="18900"/>
                  </a:cubicBezTo>
                  <a:cubicBezTo>
                    <a:pt x="11366" y="18899"/>
                    <a:pt x="11930" y="18840"/>
                    <a:pt x="12484" y="18722"/>
                  </a:cubicBezTo>
                  <a:lnTo>
                    <a:pt x="13045" y="21363"/>
                  </a:lnTo>
                  <a:cubicBezTo>
                    <a:pt x="12307" y="21520"/>
                    <a:pt x="11554" y="21599"/>
                    <a:pt x="10800" y="21600"/>
                  </a:cubicBezTo>
                  <a:cubicBezTo>
                    <a:pt x="6941" y="21600"/>
                    <a:pt x="3376" y="19541"/>
                    <a:pt x="1446" y="16200"/>
                  </a:cubicBezTo>
                  <a:lnTo>
                    <a:pt x="-892" y="17550"/>
                  </a:lnTo>
                  <a:lnTo>
                    <a:pt x="591" y="12018"/>
                  </a:lnTo>
                  <a:lnTo>
                    <a:pt x="6123" y="13500"/>
                  </a:lnTo>
                  <a:lnTo>
                    <a:pt x="3785" y="1485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78" name="AutoShape 62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1966080 0 0"/>
                <a:gd name="G1" fmla="+- -2752512 0 0"/>
                <a:gd name="G2" fmla="+- 1966080 0 -2752512"/>
                <a:gd name="G3" fmla="+- 10800 0 0"/>
                <a:gd name="G4" fmla="+- 0 0 19660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2752512"/>
                <a:gd name="G10" fmla="+- 8100 0 2700"/>
                <a:gd name="G11" fmla="cos G10 1966080"/>
                <a:gd name="G12" fmla="sin G10 1966080"/>
                <a:gd name="G13" fmla="cos 13500 1966080"/>
                <a:gd name="G14" fmla="sin 13500 19660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966080"/>
                <a:gd name="G22" fmla="sin G20 1966080"/>
                <a:gd name="G23" fmla="+- G21 10800 0"/>
                <a:gd name="G24" fmla="+- G12 G23 G22"/>
                <a:gd name="G25" fmla="+- G22 G23 G11"/>
                <a:gd name="G26" fmla="cos 10800 1966080"/>
                <a:gd name="G27" fmla="sin 10800 1966080"/>
                <a:gd name="G28" fmla="cos 8100 1966080"/>
                <a:gd name="G29" fmla="sin 8100 19660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52512"/>
                <a:gd name="G36" fmla="sin G34 -2752512"/>
                <a:gd name="G37" fmla="+/ -2752512 19660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40 w 21600"/>
                <a:gd name="T5" fmla="*/ 9671 h 21600"/>
                <a:gd name="T6" fmla="*/ 17822 w 21600"/>
                <a:gd name="T7" fmla="*/ 4476 h 21600"/>
                <a:gd name="T8" fmla="*/ 18855 w 21600"/>
                <a:gd name="T9" fmla="*/ 9953 h 21600"/>
                <a:gd name="T10" fmla="*/ 22491 w 21600"/>
                <a:gd name="T11" fmla="*/ 17549 h 21600"/>
                <a:gd name="T12" fmla="*/ 16958 w 21600"/>
                <a:gd name="T13" fmla="*/ 19031 h 21600"/>
                <a:gd name="T14" fmla="*/ 15476 w 21600"/>
                <a:gd name="T15" fmla="*/ 1349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814" y="14849"/>
                  </a:moveTo>
                  <a:cubicBezTo>
                    <a:pt x="18525" y="13618"/>
                    <a:pt x="18900" y="12221"/>
                    <a:pt x="18900" y="10800"/>
                  </a:cubicBezTo>
                  <a:cubicBezTo>
                    <a:pt x="18900" y="8798"/>
                    <a:pt x="18158" y="6867"/>
                    <a:pt x="16819" y="5380"/>
                  </a:cubicBezTo>
                  <a:lnTo>
                    <a:pt x="18825" y="3573"/>
                  </a:lnTo>
                  <a:cubicBezTo>
                    <a:pt x="20611" y="5556"/>
                    <a:pt x="21600" y="8131"/>
                    <a:pt x="21600" y="10800"/>
                  </a:cubicBezTo>
                  <a:cubicBezTo>
                    <a:pt x="21600" y="12695"/>
                    <a:pt x="21100" y="14558"/>
                    <a:pt x="20153" y="16199"/>
                  </a:cubicBezTo>
                  <a:lnTo>
                    <a:pt x="22491" y="17549"/>
                  </a:lnTo>
                  <a:lnTo>
                    <a:pt x="16958" y="19031"/>
                  </a:lnTo>
                  <a:lnTo>
                    <a:pt x="15476" y="13499"/>
                  </a:lnTo>
                  <a:lnTo>
                    <a:pt x="17814" y="1484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79" name="Text Box 63"/>
            <p:cNvSpPr txBox="1">
              <a:spLocks noChangeArrowheads="1"/>
            </p:cNvSpPr>
            <p:nvPr/>
          </p:nvSpPr>
          <p:spPr bwMode="auto">
            <a:xfrm rot="1881945">
              <a:off x="1127" y="2238"/>
              <a:ext cx="395" cy="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solidFill>
                    <a:srgbClr val="F8F8F8"/>
                  </a:solidFill>
                  <a:latin typeface="Arial" charset="0"/>
                </a:rPr>
                <a:t>Morgen</a:t>
              </a:r>
            </a:p>
          </p:txBody>
        </p:sp>
        <p:sp>
          <p:nvSpPr>
            <p:cNvPr id="9280" name="Text Box 64"/>
            <p:cNvSpPr txBox="1">
              <a:spLocks noChangeArrowheads="1"/>
            </p:cNvSpPr>
            <p:nvPr/>
          </p:nvSpPr>
          <p:spPr bwMode="auto">
            <a:xfrm rot="-5079371">
              <a:off x="117" y="2765"/>
              <a:ext cx="399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 dirty="0" err="1">
                  <a:solidFill>
                    <a:srgbClr val="F8F8F8"/>
                  </a:solidFill>
                  <a:latin typeface="Arial" charset="0"/>
                </a:rPr>
                <a:t>Zukunft</a:t>
              </a:r>
              <a:endParaRPr kumimoji="1" lang="en-US" sz="1400" b="1" dirty="0">
                <a:solidFill>
                  <a:srgbClr val="F8F8F8"/>
                </a:solidFill>
                <a:latin typeface="Arial" charset="0"/>
              </a:endParaRPr>
            </a:p>
          </p:txBody>
        </p:sp>
        <p:sp>
          <p:nvSpPr>
            <p:cNvPr id="9281" name="Text Box 65"/>
            <p:cNvSpPr txBox="1">
              <a:spLocks noChangeArrowheads="1"/>
            </p:cNvSpPr>
            <p:nvPr/>
          </p:nvSpPr>
          <p:spPr bwMode="auto">
            <a:xfrm rot="-1941150">
              <a:off x="1156" y="3340"/>
              <a:ext cx="324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solidFill>
                    <a:srgbClr val="F8F8F8"/>
                  </a:solidFill>
                  <a:latin typeface="Arial" charset="0"/>
                </a:rPr>
                <a:t>Heute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Wir sind die Nummer «1»</a:t>
            </a:r>
          </a:p>
          <a:p>
            <a:r>
              <a:rPr lang="de-DE" dirty="0" smtClean="0"/>
              <a:t>Und wollen das auch bleiben!</a:t>
            </a:r>
            <a:endParaRPr lang="de-DE" dirty="0"/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Hauptvorteile</a:t>
            </a:r>
            <a:endParaRPr lang="de-DE" dirty="0"/>
          </a:p>
        </p:txBody>
      </p:sp>
      <p:sp>
        <p:nvSpPr>
          <p:cNvPr id="10244" name="PyramidChart 1;Master;1;0.15;3"/>
          <p:cNvSpPr>
            <a:spLocks noChangeArrowheads="1"/>
          </p:cNvSpPr>
          <p:nvPr/>
        </p:nvSpPr>
        <p:spPr bwMode="auto">
          <a:xfrm>
            <a:off x="1216025" y="1981200"/>
            <a:ext cx="67230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  <p:sp>
        <p:nvSpPr>
          <p:cNvPr id="10248" name="PyramidChart 2;Master;1;0.15;3"/>
          <p:cNvSpPr>
            <a:spLocks noChangeArrowheads="1"/>
          </p:cNvSpPr>
          <p:nvPr/>
        </p:nvSpPr>
        <p:spPr bwMode="auto">
          <a:xfrm>
            <a:off x="1219200" y="2057400"/>
            <a:ext cx="67230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Gezielte Information an Zielpublikum</a:t>
            </a:r>
          </a:p>
          <a:p>
            <a:pPr lvl="1"/>
            <a:r>
              <a:rPr lang="de-DE" dirty="0" smtClean="0"/>
              <a:t>E-Mailing</a:t>
            </a:r>
          </a:p>
          <a:p>
            <a:pPr lvl="1"/>
            <a:r>
              <a:rPr lang="de-DE" dirty="0" smtClean="0"/>
              <a:t>Akquisition</a:t>
            </a:r>
          </a:p>
          <a:p>
            <a:r>
              <a:rPr lang="de-DE" dirty="0" smtClean="0"/>
              <a:t>Wöchentliche Verkaufssitzungen</a:t>
            </a:r>
            <a:endParaRPr lang="de-DE" dirty="0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Nächste Schritte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643306" y="592933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Fehler </a:t>
            </a:r>
            <a:r>
              <a:rPr lang="de-CH" b="0" dirty="0" smtClean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  <a:sym typeface="Wingdings"/>
              </a:rPr>
              <a:t></a:t>
            </a:r>
            <a:endParaRPr lang="de-CH" b="0" dirty="0">
              <a:solidFill>
                <a:schemeClr val="bg1"/>
              </a:solidFill>
              <a:latin typeface="+mn-lt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Kapseln">
  <a:themeElements>
    <a:clrScheme name="">
      <a:dk1>
        <a:srgbClr val="000000"/>
      </a:dk1>
      <a:lt1>
        <a:srgbClr val="FFFFFF"/>
      </a:lt1>
      <a:dk2>
        <a:srgbClr val="000099"/>
      </a:dk2>
      <a:lt2>
        <a:srgbClr val="003366"/>
      </a:lt2>
      <a:accent1>
        <a:srgbClr val="427AC4"/>
      </a:accent1>
      <a:accent2>
        <a:srgbClr val="33CCCC"/>
      </a:accent2>
      <a:accent3>
        <a:srgbClr val="FFFFFF"/>
      </a:accent3>
      <a:accent4>
        <a:srgbClr val="000000"/>
      </a:accent4>
      <a:accent5>
        <a:srgbClr val="B0BEDE"/>
      </a:accent5>
      <a:accent6>
        <a:srgbClr val="2DB9B9"/>
      </a:accent6>
      <a:hlink>
        <a:srgbClr val="666699"/>
      </a:hlink>
      <a:folHlink>
        <a:srgbClr val="CC99FF"/>
      </a:folHlink>
    </a:clrScheme>
    <a:fontScheme name="Kapsel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pseln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eln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eln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eln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87</Words>
  <Application>Microsoft Office PowerPoint</Application>
  <PresentationFormat>Bildschirmpräsentation (4:3)</PresentationFormat>
  <Paragraphs>52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Tahoma</vt:lpstr>
      <vt:lpstr>Times New Roman</vt:lpstr>
      <vt:lpstr>Wingdings</vt:lpstr>
      <vt:lpstr>Kapseln</vt:lpstr>
      <vt:lpstr>Produkt lancieren</vt:lpstr>
      <vt:lpstr>Ziel</vt:lpstr>
      <vt:lpstr>Kundenbedürfnisse</vt:lpstr>
      <vt:lpstr>Deckung der Bedürfnisse</vt:lpstr>
      <vt:lpstr>Kostenanalyse</vt:lpstr>
      <vt:lpstr>Unsere Stärken</vt:lpstr>
      <vt:lpstr>Hauptvorteile</vt:lpstr>
      <vt:lpstr>Nächste Schritte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Produktstrategie</dc:title>
  <dc:creator>H. Gächter</dc:creator>
  <cp:keywords>Berufl. PC-Einsatz</cp:keywords>
  <cp:lastModifiedBy>Heini Gächter</cp:lastModifiedBy>
  <cp:revision>21</cp:revision>
  <cp:lastPrinted>1601-01-01T00:00:00Z</cp:lastPrinted>
  <dcterms:created xsi:type="dcterms:W3CDTF">1601-01-01T00:00:00Z</dcterms:created>
  <dcterms:modified xsi:type="dcterms:W3CDTF">2013-10-17T15:36:47Z</dcterms:modified>
  <cp:category/>
</cp:coreProperties>
</file>